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27"/>
  </p:notesMasterIdLst>
  <p:sldIdLst>
    <p:sldId id="278" r:id="rId2"/>
    <p:sldId id="314" r:id="rId3"/>
    <p:sldId id="315" r:id="rId4"/>
    <p:sldId id="310" r:id="rId5"/>
    <p:sldId id="296" r:id="rId6"/>
    <p:sldId id="287" r:id="rId7"/>
    <p:sldId id="279" r:id="rId8"/>
    <p:sldId id="288" r:id="rId9"/>
    <p:sldId id="306" r:id="rId10"/>
    <p:sldId id="292" r:id="rId11"/>
    <p:sldId id="294" r:id="rId12"/>
    <p:sldId id="295" r:id="rId13"/>
    <p:sldId id="317" r:id="rId14"/>
    <p:sldId id="293" r:id="rId15"/>
    <p:sldId id="307" r:id="rId16"/>
    <p:sldId id="308" r:id="rId17"/>
    <p:sldId id="309" r:id="rId18"/>
    <p:sldId id="298" r:id="rId19"/>
    <p:sldId id="299" r:id="rId20"/>
    <p:sldId id="300" r:id="rId21"/>
    <p:sldId id="301" r:id="rId22"/>
    <p:sldId id="318" r:id="rId23"/>
    <p:sldId id="302" r:id="rId24"/>
    <p:sldId id="303" r:id="rId25"/>
    <p:sldId id="304" r:id="rId26"/>
  </p:sldIdLst>
  <p:sldSz cx="10691813" cy="7559675"/>
  <p:notesSz cx="9671050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pos="1315" userDrawn="1">
          <p15:clr>
            <a:srgbClr val="A4A3A4"/>
          </p15:clr>
        </p15:guide>
        <p15:guide id="4" pos="6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5086" autoAdjust="0"/>
  </p:normalViewPr>
  <p:slideViewPr>
    <p:cSldViewPr snapToGrid="0" showGuides="1">
      <p:cViewPr>
        <p:scale>
          <a:sx n="100" d="100"/>
          <a:sy n="100" d="100"/>
        </p:scale>
        <p:origin x="-30" y="-30"/>
      </p:cViewPr>
      <p:guideLst>
        <p:guide orient="horz" pos="975"/>
        <p:guide pos="3368"/>
        <p:guide pos="1315"/>
        <p:guide pos="60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B656399B-B087-0145-B88B-6F93D55D6A68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92463" y="862013"/>
            <a:ext cx="328612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7105" y="3315691"/>
            <a:ext cx="7736840" cy="2712840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791CED51-8593-D146-9F87-0BF65F8B6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51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CED51-8593-D146-9F87-0BF65F8B6FC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0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CED51-8593-D146-9F87-0BF65F8B6FC3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9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1A8E-96E0-FF40-A635-1B5CCE012D63}" type="datetime1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6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351-4BF4-A643-AEEC-8BEDEEDE2ACB}" type="datetime1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9352-0B3F-DB41-A0D3-DE67B33E8635}" type="datetime1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27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566-60C2-844E-85D9-F922BB2B0810}" type="datetime1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C87-5F73-9E49-BAE3-08E984440126}" type="datetime1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38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77E-2990-3540-B986-42F63A99166F}" type="datetime1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35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1C7-0A78-FA43-A6D7-DABAA8E5C719}" type="datetime1">
              <a:rPr lang="es-ES" smtClean="0"/>
              <a:t>10/04/2025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93E2-52A2-7149-A501-C58BB83BED21}" type="datetime1">
              <a:rPr lang="es-ES" smtClean="0"/>
              <a:t>10/04/2025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7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25F4-8846-F941-9D62-EBE5C1D7D137}" type="datetime1">
              <a:rPr lang="es-ES" smtClean="0"/>
              <a:t>10/04/2025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27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14C1-2195-EA4D-8E7D-9780D1CCB084}" type="datetime1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2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6444-213F-5147-B051-8D8EB5ACB0C8}" type="datetime1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2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FC9E-D128-274E-ACD0-6AD943B82C24}" type="datetime1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FD73-B96D-6C42-B54D-AFEEE55A1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9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GENEROSOS POR COPA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SHERRY WINES BY GLASS </a:t>
            </a:r>
            <a:r>
              <a:rPr lang="en-GB" sz="900" b="1" spc="50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 FORTIFIÉS AU VERRE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9B2B1E-5183-293D-FC4B-1504C106A77D}"/>
              </a:ext>
            </a:extLst>
          </p:cNvPr>
          <p:cNvSpPr txBox="1"/>
          <p:nvPr/>
        </p:nvSpPr>
        <p:spPr>
          <a:xfrm>
            <a:off x="963086" y="1553593"/>
            <a:ext cx="297124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POR COPAS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GENEROSOS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ESPUMOSOS BLANCOS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ESPUMOSOS NARANJA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ESPUMOSOS ROSADOS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BLANCOS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NARANJA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ROSADOS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TINTOS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just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VINOS DULCES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1DBAC99-8B83-E2EE-315C-817A0340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036" y="5204122"/>
            <a:ext cx="1443790" cy="146137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513D805-3D82-CA0E-410E-9F3CD18A0391}"/>
              </a:ext>
            </a:extLst>
          </p:cNvPr>
          <p:cNvSpPr txBox="1"/>
          <p:nvPr/>
        </p:nvSpPr>
        <p:spPr>
          <a:xfrm>
            <a:off x="9181806" y="1547813"/>
            <a:ext cx="40049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1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3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5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7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7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9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14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15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17</a:t>
            </a:r>
          </a:p>
          <a:p>
            <a:pPr algn="r"/>
            <a:endParaRPr lang="es-ES" sz="1200" b="1" dirty="0">
              <a:latin typeface="Karma Bold" panose="02000000000000000000" pitchFamily="2" charset="0"/>
              <a:cs typeface="Karma Bold" panose="02000000000000000000" pitchFamily="2" charset="0"/>
            </a:endParaRPr>
          </a:p>
          <a:p>
            <a:pPr algn="r"/>
            <a:r>
              <a:rPr lang="es-ES" sz="1200" b="1" dirty="0" smtClean="0">
                <a:latin typeface="Karma Bold" panose="02000000000000000000" pitchFamily="2" charset="0"/>
                <a:cs typeface="Karma Bold" panose="02000000000000000000" pitchFamily="2" charset="0"/>
              </a:rPr>
              <a:t>23</a:t>
            </a:r>
            <a:endParaRPr lang="es-ES" sz="1000" i="1" dirty="0">
              <a:latin typeface="Karma" panose="02000000000000000000" pitchFamily="2" charset="77"/>
              <a:cs typeface="Karma" panose="02000000000000000000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6E6D5DD-99A5-78C4-2144-632BB9FE0C21}"/>
              </a:ext>
            </a:extLst>
          </p:cNvPr>
          <p:cNvSpPr txBox="1"/>
          <p:nvPr/>
        </p:nvSpPr>
        <p:spPr>
          <a:xfrm>
            <a:off x="963084" y="481885"/>
            <a:ext cx="3784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latin typeface="Karma Bold" panose="02000000000000000000" pitchFamily="2" charset="0"/>
                <a:cs typeface="Karma Bold" panose="02000000000000000000" pitchFamily="2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8968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9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9" y="1484913"/>
            <a:ext cx="4398008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VT CÁDIZ</a:t>
            </a:r>
          </a:p>
          <a:p>
            <a:endParaRPr lang="es-ES" sz="1200" dirty="0" smtClean="0">
              <a:latin typeface="Rasa" panose="02020503060400000000" pitchFamily="18" charset="77"/>
            </a:endParaRP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UBE Miraflores 2023. </a:t>
            </a:r>
            <a:r>
              <a:rPr lang="es-ES" sz="1200" i="1" dirty="0" smtClean="0">
                <a:latin typeface="Rasa" panose="02020503060400000000" pitchFamily="18" charset="77"/>
              </a:rPr>
              <a:t>Ramiro Ibáñez </a:t>
            </a:r>
            <a:r>
              <a:rPr lang="es-ES" sz="1200" i="1" dirty="0">
                <a:latin typeface="Rasa" panose="02020503060400000000" pitchFamily="18" charset="77"/>
              </a:rPr>
              <a:t>· 45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UBE Paganilla 2023. </a:t>
            </a:r>
            <a:r>
              <a:rPr lang="es-ES" sz="1200" i="1" dirty="0">
                <a:latin typeface="Rasa" panose="02020503060400000000" pitchFamily="18" charset="77"/>
              </a:rPr>
              <a:t>Ramiro Ibáñez · 45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UBE El Carrascal  2020. </a:t>
            </a:r>
            <a:r>
              <a:rPr lang="es-ES" sz="1200" i="1" dirty="0">
                <a:latin typeface="Rasa" panose="02020503060400000000" pitchFamily="18" charset="77"/>
              </a:rPr>
              <a:t>Ramiro Ibáñez · </a:t>
            </a:r>
            <a:r>
              <a:rPr lang="es-ES" sz="1200" i="1" dirty="0" smtClean="0">
                <a:latin typeface="Rasa" panose="02020503060400000000" pitchFamily="18" charset="77"/>
              </a:rPr>
              <a:t>98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UBE </a:t>
            </a:r>
            <a:r>
              <a:rPr lang="es-ES" sz="1200" b="1" dirty="0">
                <a:latin typeface="Rasa" panose="02020503060400000000" pitchFamily="18" charset="77"/>
              </a:rPr>
              <a:t>El Carrascal  </a:t>
            </a:r>
            <a:r>
              <a:rPr lang="es-ES" sz="1200" b="1" dirty="0" smtClean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Ramiro Ibáñez </a:t>
            </a:r>
            <a:r>
              <a:rPr lang="es-ES" sz="1200" i="1" dirty="0" smtClean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85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UBE </a:t>
            </a:r>
            <a:r>
              <a:rPr lang="es-ES" sz="1200" b="1" dirty="0" err="1" smtClean="0">
                <a:latin typeface="Rasa" panose="02020503060400000000" pitchFamily="18" charset="77"/>
              </a:rPr>
              <a:t>Maina</a:t>
            </a:r>
            <a:r>
              <a:rPr lang="es-ES" sz="1200" b="1" dirty="0" smtClean="0">
                <a:latin typeface="Rasa" panose="02020503060400000000" pitchFamily="18" charset="77"/>
              </a:rPr>
              <a:t> La Charanga  </a:t>
            </a:r>
            <a:r>
              <a:rPr lang="es-ES" sz="1200" b="1" dirty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Ramiro Ibáñez · </a:t>
            </a:r>
            <a:r>
              <a:rPr lang="es-ES" sz="1200" i="1" dirty="0" smtClean="0">
                <a:latin typeface="Rasa" panose="02020503060400000000" pitchFamily="18" charset="77"/>
              </a:rPr>
              <a:t>85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El Notario-</a:t>
            </a:r>
            <a:r>
              <a:rPr lang="es-ES" sz="1200" b="1" dirty="0" err="1" smtClean="0">
                <a:latin typeface="Rasa" panose="02020503060400000000" pitchFamily="18" charset="77"/>
              </a:rPr>
              <a:t>Macharnudo</a:t>
            </a:r>
            <a:r>
              <a:rPr lang="es-ES" sz="1200" b="1" dirty="0" smtClean="0">
                <a:latin typeface="Rasa" panose="02020503060400000000" pitchFamily="18" charset="77"/>
              </a:rPr>
              <a:t> </a:t>
            </a:r>
            <a:r>
              <a:rPr lang="es-ES" sz="1200" b="1" dirty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Bodega de La Riva · </a:t>
            </a:r>
            <a:r>
              <a:rPr lang="es-ES" sz="1200" i="1" dirty="0" smtClean="0">
                <a:latin typeface="Rasa" panose="02020503060400000000" pitchFamily="18" charset="77"/>
              </a:rPr>
              <a:t>105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Socaire </a:t>
            </a:r>
            <a:r>
              <a:rPr lang="es-ES" sz="1200" b="1" dirty="0" smtClean="0">
                <a:latin typeface="Rasa" panose="02020503060400000000" pitchFamily="18" charset="77"/>
              </a:rPr>
              <a:t>2022. </a:t>
            </a:r>
            <a:r>
              <a:rPr lang="es-ES" sz="1200" i="1" dirty="0">
                <a:latin typeface="Rasa" panose="02020503060400000000" pitchFamily="18" charset="77"/>
              </a:rPr>
              <a:t>Bodega Primitivo Collantes · 38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Socaire Oxidativo 2018. </a:t>
            </a:r>
            <a:r>
              <a:rPr lang="es-ES" sz="1200" i="1" dirty="0">
                <a:latin typeface="Rasa" panose="02020503060400000000" pitchFamily="18" charset="77"/>
              </a:rPr>
              <a:t>Bodega Primitivo Collantes · </a:t>
            </a:r>
            <a:r>
              <a:rPr lang="es-ES" sz="1200" i="1" dirty="0" smtClean="0">
                <a:latin typeface="Rasa" panose="02020503060400000000" pitchFamily="18" charset="77"/>
              </a:rPr>
              <a:t>78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 Escribana 2023. </a:t>
            </a:r>
            <a:r>
              <a:rPr lang="es-ES" sz="1200" i="1" dirty="0">
                <a:latin typeface="Rasa" panose="02020503060400000000" pitchFamily="18" charset="77"/>
              </a:rPr>
              <a:t>Bodegas Luis Pérez · 44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000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B386755-F80F-8141-34B2-323286785BF5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9250087-443A-3E7F-BCEB-5E403A7744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24A26D16-BEB5-3B3D-9E6B-73B5FB22CB32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10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9" y="1484913"/>
            <a:ext cx="439800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VT CÁDIZ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Forlong</a:t>
            </a:r>
            <a:r>
              <a:rPr lang="es-ES" sz="1200" b="1" dirty="0">
                <a:latin typeface="Rasa" panose="02020503060400000000" pitchFamily="18" charset="77"/>
              </a:rPr>
              <a:t> Amigo </a:t>
            </a:r>
            <a:r>
              <a:rPr lang="es-ES" sz="1200" b="1" dirty="0" smtClean="0">
                <a:latin typeface="Rasa" panose="02020503060400000000" pitchFamily="18" charset="77"/>
              </a:rPr>
              <a:t>Imaginario 2022.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Forlong</a:t>
            </a:r>
            <a:r>
              <a:rPr lang="es-ES" sz="1200" i="1" dirty="0">
                <a:latin typeface="Rasa" panose="02020503060400000000" pitchFamily="18" charset="77"/>
              </a:rPr>
              <a:t> · 46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Stardust</a:t>
            </a:r>
            <a:r>
              <a:rPr lang="es-ES" sz="1200" b="1" dirty="0" smtClean="0">
                <a:latin typeface="Rasa" panose="02020503060400000000" pitchFamily="18" charset="77"/>
              </a:rPr>
              <a:t> 2022.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Forlong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85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Corta y Raspa Los </a:t>
            </a:r>
            <a:r>
              <a:rPr lang="es-ES" sz="1200" b="1" dirty="0" err="1" smtClean="0">
                <a:latin typeface="Rasa" panose="02020503060400000000" pitchFamily="18" charset="77"/>
              </a:rPr>
              <a:t>Esbarataos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smtClean="0">
                <a:latin typeface="Rasa" panose="02020503060400000000" pitchFamily="18" charset="77"/>
              </a:rPr>
              <a:t>2022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Mayeteria</a:t>
            </a:r>
            <a:r>
              <a:rPr lang="es-ES" sz="1200" i="1" dirty="0">
                <a:latin typeface="Rasa" panose="02020503060400000000" pitchFamily="18" charset="77"/>
              </a:rPr>
              <a:t> Sanluqueña · 37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Santa </a:t>
            </a:r>
            <a:r>
              <a:rPr lang="es-ES" sz="1200" b="1" dirty="0" err="1">
                <a:latin typeface="Rasa" panose="02020503060400000000" pitchFamily="18" charset="77"/>
              </a:rPr>
              <a:t>Brigida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Barrialto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43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i="1" dirty="0" smtClean="0">
              <a:latin typeface="Rasa" panose="02020503060400000000" pitchFamily="18" charset="77"/>
            </a:endParaRPr>
          </a:p>
          <a:p>
            <a:endParaRPr lang="es-ES" sz="1200" b="1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MÁLAGA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1182. </a:t>
            </a:r>
            <a:r>
              <a:rPr lang="es-ES" sz="1200" i="1" dirty="0">
                <a:latin typeface="Rasa" panose="02020503060400000000" pitchFamily="18" charset="77"/>
              </a:rPr>
              <a:t>Samuel </a:t>
            </a:r>
            <a:r>
              <a:rPr lang="es-ES" sz="1200" i="1" dirty="0" err="1">
                <a:latin typeface="Rasa" panose="02020503060400000000" pitchFamily="18" charset="77"/>
              </a:rPr>
              <a:t>Párraga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82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Uvas autóctonas mayoritariamente Torrontés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SIERRAS DE MÁLAGA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Breñal 2023. </a:t>
            </a:r>
            <a:r>
              <a:rPr lang="es-ES" sz="1200" i="1" dirty="0">
                <a:latin typeface="Rasa" panose="02020503060400000000" pitchFamily="18" charset="77"/>
              </a:rPr>
              <a:t>Cortijo Los Aguilares · </a:t>
            </a:r>
            <a:r>
              <a:rPr lang="es-ES" sz="1200" i="1" dirty="0" smtClean="0">
                <a:latin typeface="Rasa" panose="02020503060400000000" pitchFamily="18" charset="77"/>
              </a:rPr>
              <a:t>52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Garnacha Blanca,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Vigiriega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viognier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Badman</a:t>
            </a:r>
            <a:r>
              <a:rPr lang="es-ES" sz="1200" b="1" dirty="0">
                <a:latin typeface="Rasa" panose="02020503060400000000" pitchFamily="18" charset="77"/>
              </a:rPr>
              <a:t> 2023. </a:t>
            </a:r>
            <a:r>
              <a:rPr lang="es-ES" sz="1200" i="1" dirty="0" err="1">
                <a:latin typeface="Rasa" panose="02020503060400000000" pitchFamily="18" charset="77"/>
              </a:rPr>
              <a:t>Badman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Wines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50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Chardonnay</a:t>
            </a:r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BDA3807-6515-C8CF-FF34-BBD1F43328C0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9FFFA2-B7C7-3B7A-D5A6-7ED936A6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584217F5-35B4-9058-7D80-FF5816A17FF4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11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SEVILLA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FY Bajo Velo N.2022. </a:t>
            </a:r>
            <a:r>
              <a:rPr lang="es-ES" sz="1200" i="1" dirty="0">
                <a:latin typeface="Rasa" panose="02020503060400000000" pitchFamily="18" charset="77"/>
              </a:rPr>
              <a:t>Bodegas Salado · </a:t>
            </a:r>
            <a:r>
              <a:rPr lang="es-ES" sz="1200" i="1" dirty="0" smtClean="0">
                <a:latin typeface="Rasa" panose="02020503060400000000" pitchFamily="18" charset="77"/>
              </a:rPr>
              <a:t>51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Garrido  Fino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MURCIA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El Yesar. </a:t>
            </a:r>
            <a:r>
              <a:rPr lang="es-ES" sz="1200" i="1" dirty="0">
                <a:latin typeface="Rasa" panose="02020503060400000000" pitchFamily="18" charset="77"/>
              </a:rPr>
              <a:t>Viña Enebro · 36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Forcallat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RIAS BAIXAS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Balado </a:t>
            </a:r>
            <a:r>
              <a:rPr lang="es-ES" sz="1200" b="1" dirty="0" smtClean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Bodegas Zárate · </a:t>
            </a:r>
            <a:r>
              <a:rPr lang="es-ES" sz="1200" i="1" dirty="0" smtClean="0">
                <a:latin typeface="Rasa" panose="02020503060400000000" pitchFamily="18" charset="77"/>
              </a:rPr>
              <a:t>72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Albariño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Lagar Pedregales La Floración </a:t>
            </a:r>
            <a:r>
              <a:rPr lang="es-ES" sz="1200" b="1" dirty="0" smtClean="0">
                <a:latin typeface="Rasa" panose="02020503060400000000" pitchFamily="18" charset="77"/>
              </a:rPr>
              <a:t>2023. </a:t>
            </a:r>
            <a:r>
              <a:rPr lang="es-ES" sz="1200" i="1" dirty="0">
                <a:latin typeface="Rasa" panose="02020503060400000000" pitchFamily="18" charset="77"/>
              </a:rPr>
              <a:t>David Martínez Sobral · </a:t>
            </a:r>
            <a:r>
              <a:rPr lang="es-ES" sz="1200" i="1" dirty="0" smtClean="0">
                <a:latin typeface="Rasa" panose="02020503060400000000" pitchFamily="18" charset="77"/>
              </a:rPr>
              <a:t>60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Albariño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DO RIBEIRO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Ravia</a:t>
            </a:r>
            <a:r>
              <a:rPr lang="es-ES" sz="1200" b="1" dirty="0" smtClean="0">
                <a:latin typeface="Rasa" panose="02020503060400000000" pitchFamily="18" charset="77"/>
              </a:rPr>
              <a:t> 2022. </a:t>
            </a:r>
            <a:r>
              <a:rPr lang="es-ES" sz="1200" i="1" dirty="0" err="1" smtClean="0">
                <a:latin typeface="Rasa" panose="02020503060400000000" pitchFamily="18" charset="77"/>
              </a:rPr>
              <a:t>Iria</a:t>
            </a:r>
            <a:r>
              <a:rPr lang="es-ES" sz="1200" i="1" dirty="0" smtClean="0">
                <a:latin typeface="Rasa" panose="02020503060400000000" pitchFamily="18" charset="77"/>
              </a:rPr>
              <a:t> Otero · 44</a:t>
            </a: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Treixadura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Torrontés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FD3E91-E729-6A78-5C8E-BF0856D17D77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08C83C0-AB25-B1F9-3988-1F0568F939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31F0FCB-6BBD-9383-2D78-81246BA3A149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Rasa" panose="02020503060400000000" pitchFamily="18" charset="77"/>
              </a:rPr>
              <a:t>DO </a:t>
            </a:r>
            <a:r>
              <a:rPr lang="es-ES" sz="1200" b="1" dirty="0">
                <a:latin typeface="Rasa" panose="02020503060400000000" pitchFamily="18" charset="77"/>
              </a:rPr>
              <a:t>Ca RIOJA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Costumbres Blanco </a:t>
            </a:r>
            <a:r>
              <a:rPr lang="es-ES" sz="1200" b="1" dirty="0" smtClean="0">
                <a:latin typeface="Rasa" panose="02020503060400000000" pitchFamily="18" charset="77"/>
              </a:rPr>
              <a:t>2022. </a:t>
            </a:r>
            <a:r>
              <a:rPr lang="es-ES" sz="1200" i="1" dirty="0">
                <a:latin typeface="Rasa" panose="02020503060400000000" pitchFamily="18" charset="77"/>
              </a:rPr>
              <a:t>Bodegas en Voz Baja · </a:t>
            </a:r>
            <a:r>
              <a:rPr lang="es-ES" sz="1200" i="1" dirty="0" smtClean="0">
                <a:latin typeface="Rasa" panose="02020503060400000000" pitchFamily="18" charset="77"/>
              </a:rPr>
              <a:t>36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Viura, Rojal, Garnacha Gris, Tempranillo Blanca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Villota </a:t>
            </a:r>
            <a:r>
              <a:rPr lang="es-ES" sz="1200" b="1" dirty="0" smtClean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Familia Pérez Villota · </a:t>
            </a:r>
            <a:r>
              <a:rPr lang="es-ES" sz="1200" i="1" dirty="0" smtClean="0">
                <a:latin typeface="Rasa" panose="02020503060400000000" pitchFamily="18" charset="77"/>
              </a:rPr>
              <a:t>40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Viura, Garnacha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Remírez</a:t>
            </a:r>
            <a:r>
              <a:rPr lang="es-ES" sz="1200" b="1" dirty="0" smtClean="0">
                <a:latin typeface="Rasa" panose="02020503060400000000" pitchFamily="18" charset="77"/>
              </a:rPr>
              <a:t> de </a:t>
            </a:r>
            <a:r>
              <a:rPr lang="es-ES" sz="1200" b="1" dirty="0" err="1" smtClean="0">
                <a:latin typeface="Rasa" panose="02020503060400000000" pitchFamily="18" charset="77"/>
              </a:rPr>
              <a:t>Ganuza</a:t>
            </a:r>
            <a:r>
              <a:rPr lang="es-ES" sz="1200" b="1" dirty="0" smtClean="0">
                <a:latin typeface="Rasa" panose="02020503060400000000" pitchFamily="18" charset="77"/>
              </a:rPr>
              <a:t> Blanco Reserva 2019. </a:t>
            </a:r>
            <a:r>
              <a:rPr lang="es-ES" sz="1200" i="1" dirty="0" smtClean="0">
                <a:latin typeface="Rasa" panose="02020503060400000000" pitchFamily="18" charset="77"/>
              </a:rPr>
              <a:t>Bodegas </a:t>
            </a:r>
            <a:r>
              <a:rPr lang="es-ES" sz="1200" i="1" dirty="0" err="1" smtClean="0">
                <a:latin typeface="Rasa" panose="02020503060400000000" pitchFamily="18" charset="77"/>
              </a:rPr>
              <a:t>Remírez</a:t>
            </a:r>
            <a:r>
              <a:rPr lang="es-ES" sz="1200" i="1" dirty="0" smtClean="0">
                <a:latin typeface="Rasa" panose="02020503060400000000" pitchFamily="18" charset="77"/>
              </a:rPr>
              <a:t> de </a:t>
            </a:r>
            <a:r>
              <a:rPr lang="es-ES" sz="1200" i="1" dirty="0" err="1" smtClean="0">
                <a:latin typeface="Rasa" panose="02020503060400000000" pitchFamily="18" charset="77"/>
              </a:rPr>
              <a:t>Ganuza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>
                <a:latin typeface="Rasa" panose="02020503060400000000" pitchFamily="18" charset="77"/>
              </a:rPr>
              <a:t>8</a:t>
            </a:r>
            <a:r>
              <a:rPr lang="es-ES" sz="1200" i="1" dirty="0" smtClean="0">
                <a:latin typeface="Rasa" panose="02020503060400000000" pitchFamily="18" charset="77"/>
              </a:rPr>
              <a:t>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Viura, 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Malvasía, Garnacha Blanca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DO LA GOMERA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Pribilo</a:t>
            </a:r>
            <a:r>
              <a:rPr lang="es-ES" sz="1200" b="1" dirty="0" smtClean="0">
                <a:latin typeface="Rasa" panose="02020503060400000000" pitchFamily="18" charset="77"/>
              </a:rPr>
              <a:t> </a:t>
            </a:r>
            <a:r>
              <a:rPr lang="es-ES" sz="1200" b="1" dirty="0">
                <a:latin typeface="Rasa" panose="02020503060400000000" pitchFamily="18" charset="77"/>
              </a:rPr>
              <a:t>2022. </a:t>
            </a:r>
            <a:r>
              <a:rPr lang="es-ES" sz="1200" i="1" dirty="0" smtClean="0">
                <a:latin typeface="Rasa" panose="02020503060400000000" pitchFamily="18" charset="77"/>
              </a:rPr>
              <a:t>Altos de </a:t>
            </a:r>
            <a:r>
              <a:rPr lang="es-ES" sz="1200" i="1" dirty="0" err="1" smtClean="0">
                <a:latin typeface="Rasa" panose="02020503060400000000" pitchFamily="18" charset="77"/>
              </a:rPr>
              <a:t>chipude</a:t>
            </a:r>
            <a:r>
              <a:rPr lang="es-ES" sz="1200" i="1" dirty="0" smtClean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76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Forastera gomera</a:t>
            </a:r>
          </a:p>
          <a:p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DOC PALMELA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0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Trois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Maria</a:t>
            </a:r>
            <a:r>
              <a:rPr lang="es-ES" sz="1200" b="1" dirty="0">
                <a:latin typeface="Rasa" panose="02020503060400000000" pitchFamily="18" charset="77"/>
              </a:rPr>
              <a:t> Gomes Bica </a:t>
            </a:r>
            <a:r>
              <a:rPr lang="es-ES" sz="1200" b="1" dirty="0" err="1">
                <a:latin typeface="Rasa" panose="02020503060400000000" pitchFamily="18" charset="77"/>
              </a:rPr>
              <a:t>Aberta</a:t>
            </a:r>
            <a:r>
              <a:rPr lang="es-ES" sz="1200" b="1" dirty="0">
                <a:latin typeface="Rasa" panose="02020503060400000000" pitchFamily="18" charset="77"/>
              </a:rPr>
              <a:t> 2022.</a:t>
            </a:r>
            <a:r>
              <a:rPr lang="es-ES" sz="1000" b="1" dirty="0" smtClean="0">
                <a:latin typeface="Rasa" panose="02020503060400000000" pitchFamily="18" charset="77"/>
              </a:rPr>
              <a:t> </a:t>
            </a:r>
            <a:r>
              <a:rPr lang="pt-BR" sz="1200" i="1" dirty="0">
                <a:latin typeface="Rasa" panose="02020503060400000000" pitchFamily="18" charset="77"/>
              </a:rPr>
              <a:t>Filipe Cardoso, Luís Simões, José Nuno </a:t>
            </a:r>
            <a:r>
              <a:rPr lang="pt-BR" sz="1200" i="1" dirty="0" smtClean="0">
                <a:latin typeface="Rasa" panose="02020503060400000000" pitchFamily="18" charset="77"/>
              </a:rPr>
              <a:t>Caninhas</a:t>
            </a:r>
            <a:r>
              <a:rPr lang="es-ES" sz="1200" i="1" dirty="0" smtClean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87</a:t>
            </a:r>
            <a:r>
              <a:rPr lang="es-ES" sz="1000" i="1" dirty="0" smtClean="0">
                <a:latin typeface="Rasa" panose="02020503060400000000" pitchFamily="18" charset="77"/>
              </a:rPr>
              <a:t>   </a:t>
            </a:r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Maria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Gomes</a:t>
            </a: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RÓDANO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Andrea </a:t>
            </a:r>
            <a:r>
              <a:rPr lang="es-ES" sz="1200" b="1" dirty="0" err="1">
                <a:latin typeface="Rasa" panose="02020503060400000000" pitchFamily="18" charset="77"/>
              </a:rPr>
              <a:t>Calek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Blanc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>
                <a:latin typeface="Rasa" panose="02020503060400000000" pitchFamily="18" charset="77"/>
              </a:rPr>
              <a:t>Andrea </a:t>
            </a:r>
            <a:r>
              <a:rPr lang="es-ES" sz="1200" i="1" dirty="0" err="1">
                <a:latin typeface="Rasa" panose="02020503060400000000" pitchFamily="18" charset="77"/>
              </a:rPr>
              <a:t>Calek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56    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Viognier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FD3E91-E729-6A78-5C8E-BF0856D17D77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08C83C0-AB25-B1F9-3988-1F0568F939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31F0FCB-6BBD-9383-2D78-81246BA3A149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9" y="1484913"/>
            <a:ext cx="446899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JURA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Fromenteau</a:t>
            </a:r>
            <a:r>
              <a:rPr lang="es-ES" sz="1200" b="1" dirty="0">
                <a:latin typeface="Rasa" panose="02020503060400000000" pitchFamily="18" charset="77"/>
              </a:rPr>
              <a:t> 2020. </a:t>
            </a:r>
            <a:r>
              <a:rPr lang="es-ES" sz="1200" i="1" dirty="0">
                <a:latin typeface="Rasa" panose="02020503060400000000" pitchFamily="18" charset="77"/>
              </a:rPr>
              <a:t>Thomas </a:t>
            </a:r>
            <a:r>
              <a:rPr lang="es-ES" sz="1200" i="1" dirty="0" err="1">
                <a:latin typeface="Rasa" panose="02020503060400000000" pitchFamily="18" charset="77"/>
              </a:rPr>
              <a:t>Jacquin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69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Savagnin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BUGEY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Einar</a:t>
            </a:r>
            <a:r>
              <a:rPr lang="es-ES" sz="1200" b="1" dirty="0">
                <a:latin typeface="Rasa" panose="02020503060400000000" pitchFamily="18" charset="77"/>
              </a:rPr>
              <a:t> 2019. </a:t>
            </a:r>
            <a:r>
              <a:rPr lang="es-ES" sz="1200" i="1" dirty="0">
                <a:latin typeface="Rasa" panose="02020503060400000000" pitchFamily="18" charset="77"/>
              </a:rPr>
              <a:t>Louis Terral · </a:t>
            </a:r>
            <a:r>
              <a:rPr lang="es-ES" sz="1200" i="1" dirty="0" smtClean="0">
                <a:latin typeface="Rasa" panose="02020503060400000000" pitchFamily="18" charset="77"/>
              </a:rPr>
              <a:t>52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Chardonnay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SABOYA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L’insouciance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 smtClean="0">
                <a:latin typeface="Rasa" panose="02020503060400000000" pitchFamily="18" charset="77"/>
              </a:rPr>
              <a:t>Le </a:t>
            </a:r>
            <a:r>
              <a:rPr lang="es-ES" sz="1200" i="1" dirty="0" err="1" smtClean="0">
                <a:latin typeface="Rasa" panose="02020503060400000000" pitchFamily="18" charset="77"/>
              </a:rPr>
              <a:t>Vigne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Sauvage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50</a:t>
            </a: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Chasselas</a:t>
            </a:r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LOIRA</a:t>
            </a:r>
          </a:p>
          <a:p>
            <a:endParaRPr lang="es-ES" sz="10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Les </a:t>
            </a:r>
            <a:r>
              <a:rPr lang="es-ES" sz="1200" b="1" dirty="0" err="1">
                <a:latin typeface="Rasa" panose="02020503060400000000" pitchFamily="18" charset="77"/>
              </a:rPr>
              <a:t>Pouches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Maceration</a:t>
            </a:r>
            <a:r>
              <a:rPr lang="es-ES" sz="1200" b="1" dirty="0">
                <a:latin typeface="Rasa" panose="02020503060400000000" pitchFamily="18" charset="77"/>
              </a:rPr>
              <a:t> 2019. </a:t>
            </a:r>
            <a:r>
              <a:rPr lang="es-ES" sz="1200" i="1" dirty="0">
                <a:latin typeface="Rasa" panose="02020503060400000000" pitchFamily="18" charset="77"/>
              </a:rPr>
              <a:t>Françoise Saint-Lo · </a:t>
            </a:r>
            <a:r>
              <a:rPr lang="es-ES" sz="1200" i="1" dirty="0" smtClean="0">
                <a:latin typeface="Rasa" panose="02020503060400000000" pitchFamily="18" charset="77"/>
              </a:rPr>
              <a:t>59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Chenin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Blanc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 Belle </a:t>
            </a:r>
            <a:r>
              <a:rPr lang="es-ES" sz="1200" b="1" dirty="0" err="1">
                <a:latin typeface="Rasa" panose="02020503060400000000" pitchFamily="18" charset="77"/>
              </a:rPr>
              <a:t>Egarée</a:t>
            </a:r>
            <a:r>
              <a:rPr lang="es-ES" sz="1200" b="1" dirty="0">
                <a:latin typeface="Rasa" panose="02020503060400000000" pitchFamily="18" charset="77"/>
              </a:rPr>
              <a:t> 2022</a:t>
            </a:r>
            <a:r>
              <a:rPr lang="es-ES" sz="1000" b="1" dirty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Renaud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Guettier</a:t>
            </a:r>
            <a:r>
              <a:rPr lang="es-ES" sz="1200" i="1" dirty="0">
                <a:latin typeface="Rasa" panose="02020503060400000000" pitchFamily="18" charset="77"/>
              </a:rPr>
              <a:t>  · </a:t>
            </a:r>
            <a:r>
              <a:rPr lang="es-ES" sz="1200" i="1" dirty="0" smtClean="0">
                <a:latin typeface="Rasa" panose="02020503060400000000" pitchFamily="18" charset="77"/>
              </a:rPr>
              <a:t>57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Chenin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Blanc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9C6F10-FF61-B83F-FB28-74AAA8999D9B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857BA8-17E8-B603-39E9-4DE3EE51AE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8C4A88FD-7D03-B920-A622-76236B3A03AE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1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14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Rasa" panose="02020503060400000000" pitchFamily="18" charset="77"/>
              </a:rPr>
              <a:t>RODANO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Lolitax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Lolita </a:t>
            </a:r>
            <a:r>
              <a:rPr lang="es-ES" sz="1200" i="1" dirty="0" err="1">
                <a:latin typeface="Rasa" panose="02020503060400000000" pitchFamily="18" charset="77"/>
              </a:rPr>
              <a:t>Sene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50</a:t>
            </a:r>
            <a:r>
              <a:rPr lang="es-ES" sz="1200" i="1" dirty="0">
                <a:latin typeface="Rasa" panose="02020503060400000000" pitchFamily="18" charset="77"/>
              </a:rPr>
              <a:t>		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Grenache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LOIRA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Les </a:t>
            </a:r>
            <a:r>
              <a:rPr lang="es-ES" sz="1200" b="1" dirty="0" err="1" smtClean="0">
                <a:latin typeface="Rasa" panose="02020503060400000000" pitchFamily="18" charset="77"/>
              </a:rPr>
              <a:t>Fesses</a:t>
            </a:r>
            <a:r>
              <a:rPr lang="es-ES" sz="1200" b="1" dirty="0" smtClean="0">
                <a:latin typeface="Rasa" panose="02020503060400000000" pitchFamily="18" charset="77"/>
              </a:rPr>
              <a:t> 2022. </a:t>
            </a:r>
            <a:r>
              <a:rPr lang="es-ES" sz="1200" i="1" dirty="0" err="1">
                <a:latin typeface="Rasa" panose="02020503060400000000" pitchFamily="18" charset="77"/>
              </a:rPr>
              <a:t>Domaine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L’Arbre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Blanc</a:t>
            </a:r>
            <a:r>
              <a:rPr lang="es-ES" sz="1200" i="1" dirty="0">
                <a:latin typeface="Rasa" panose="02020503060400000000" pitchFamily="18" charset="77"/>
              </a:rPr>
              <a:t> · 91</a:t>
            </a: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Sauvignon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Blanc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Gris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EA9A13-8CBC-13A0-D35A-5D20AEEE89D6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NARANJA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95DF6E-E6F6-D4A8-AD50-AF4E42A4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83231F08-F485-598D-B8B6-022A78E083B9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15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503823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VT CÁDIZ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Forlong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smtClean="0">
                <a:latin typeface="Rasa" panose="02020503060400000000" pitchFamily="18" charset="77"/>
              </a:rPr>
              <a:t>Rosado 2024.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Forlong</a:t>
            </a:r>
            <a:r>
              <a:rPr lang="es-ES" sz="1200" i="1" dirty="0">
                <a:latin typeface="Rasa" panose="02020503060400000000" pitchFamily="18" charset="77"/>
              </a:rPr>
              <a:t> · 34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Tintilla de Rota, Cabernet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Sauvignon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SIERRAS DE MÁLAGA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Ariyanas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Bentomiz</a:t>
            </a:r>
            <a:r>
              <a:rPr lang="es-ES" sz="1200" i="1" dirty="0">
                <a:latin typeface="Rasa" panose="02020503060400000000" pitchFamily="18" charset="77"/>
              </a:rPr>
              <a:t> · 38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Romé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GRANADA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Salmónido 2021. </a:t>
            </a:r>
            <a:r>
              <a:rPr lang="es-ES" sz="1200" i="1" dirty="0">
                <a:latin typeface="Rasa" panose="02020503060400000000" pitchFamily="18" charset="77"/>
              </a:rPr>
              <a:t>Barranco Oscuro · </a:t>
            </a:r>
            <a:r>
              <a:rPr lang="es-ES" sz="1200" i="1" dirty="0" smtClean="0">
                <a:latin typeface="Rasa" panose="02020503060400000000" pitchFamily="18" charset="77"/>
              </a:rPr>
              <a:t>43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SIERRA DE GREDOS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Lifonso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>
                <a:latin typeface="Rasa" panose="02020503060400000000" pitchFamily="18" charset="77"/>
              </a:rPr>
              <a:t>El Abuelo </a:t>
            </a:r>
            <a:r>
              <a:rPr lang="es-ES" sz="1200" i="1" dirty="0" err="1">
                <a:latin typeface="Rasa" panose="02020503060400000000" pitchFamily="18" charset="77"/>
              </a:rPr>
              <a:t>Wines</a:t>
            </a:r>
            <a:r>
              <a:rPr lang="es-ES" sz="1200" i="1" dirty="0">
                <a:latin typeface="Rasa" panose="02020503060400000000" pitchFamily="18" charset="77"/>
              </a:rPr>
              <a:t> · 36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Garnacha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8CAE12A-AD9A-76E0-715C-6510CB89FC45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ROSADOS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9E0D3D-2CC1-3E18-0090-D334430AC0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42F2904E-234D-0ABB-93F3-CA5635135C2A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16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DO RIBERA DEL DUERO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Territorio </a:t>
            </a:r>
            <a:r>
              <a:rPr lang="es-ES" sz="1200" b="1" dirty="0" err="1">
                <a:latin typeface="Rasa" panose="02020503060400000000" pitchFamily="18" charset="77"/>
              </a:rPr>
              <a:t>Luthier</a:t>
            </a:r>
            <a:r>
              <a:rPr lang="es-ES" sz="1200" b="1" dirty="0">
                <a:latin typeface="Rasa" panose="02020503060400000000" pitchFamily="18" charset="77"/>
              </a:rPr>
              <a:t> Reserva 2022 Clarete de Guarda. </a:t>
            </a:r>
            <a:r>
              <a:rPr lang="es-ES" sz="1200" i="1" dirty="0">
                <a:latin typeface="Rasa" panose="02020503060400000000" pitchFamily="18" charset="77"/>
              </a:rPr>
              <a:t>Territorio </a:t>
            </a:r>
            <a:r>
              <a:rPr lang="es-ES" sz="1200" i="1" dirty="0" err="1">
                <a:latin typeface="Rasa" panose="02020503060400000000" pitchFamily="18" charset="77"/>
              </a:rPr>
              <a:t>Luthier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smtClean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82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Tempranillo, Garnacha,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Bobal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Pirulés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Viura, Albillo Mayor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VT </a:t>
            </a:r>
            <a:r>
              <a:rPr lang="es-ES" sz="1200" b="1" dirty="0">
                <a:latin typeface="Rasa" panose="02020503060400000000" pitchFamily="18" charset="77"/>
              </a:rPr>
              <a:t>CASTILLA LEÓN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Tres Navíos 2021. </a:t>
            </a:r>
            <a:r>
              <a:rPr lang="es-ES" sz="1200" i="1" dirty="0">
                <a:latin typeface="Rasa" panose="02020503060400000000" pitchFamily="18" charset="77"/>
              </a:rPr>
              <a:t>Barco del Corneta · </a:t>
            </a:r>
            <a:r>
              <a:rPr lang="es-ES" sz="1200" i="1" dirty="0" smtClean="0">
                <a:latin typeface="Rasa" panose="02020503060400000000" pitchFamily="18" charset="77"/>
              </a:rPr>
              <a:t>36</a:t>
            </a:r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Tempranillo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CATALUÑA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Els</a:t>
            </a:r>
            <a:r>
              <a:rPr lang="es-ES" sz="1200" b="1" dirty="0" smtClean="0">
                <a:latin typeface="Rasa" panose="02020503060400000000" pitchFamily="18" charset="77"/>
              </a:rPr>
              <a:t> </a:t>
            </a:r>
            <a:r>
              <a:rPr lang="es-ES" sz="1200" b="1" dirty="0" err="1" smtClean="0">
                <a:latin typeface="Rasa" panose="02020503060400000000" pitchFamily="18" charset="77"/>
              </a:rPr>
              <a:t>Jelipins</a:t>
            </a:r>
            <a:r>
              <a:rPr lang="es-ES" sz="1200" b="1" dirty="0" smtClean="0">
                <a:latin typeface="Rasa" panose="02020503060400000000" pitchFamily="18" charset="77"/>
              </a:rPr>
              <a:t> Rosé 2023. </a:t>
            </a:r>
            <a:r>
              <a:rPr lang="es-ES" sz="1200" i="1" dirty="0" err="1" smtClean="0">
                <a:latin typeface="Rasa" panose="02020503060400000000" pitchFamily="18" charset="77"/>
              </a:rPr>
              <a:t>Els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 err="1" smtClean="0">
                <a:latin typeface="Rasa" panose="02020503060400000000" pitchFamily="18" charset="77"/>
              </a:rPr>
              <a:t>Jelipins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85</a:t>
            </a:r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Sumolls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Macabeu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000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3776DC2-6EFC-5A4A-A91E-D6E10D5EA4FA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ROSADOS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DC214B2-6E8B-A1BC-6DFE-5FF62CFAC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EFC5C2C5-A31F-9942-237E-35A328CA666B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9" y="1484913"/>
            <a:ext cx="43980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VT CÁDIZ</a:t>
            </a:r>
            <a:r>
              <a:rPr lang="es-ES" sz="1200" i="1" dirty="0">
                <a:latin typeface="Rasa" panose="02020503060400000000" pitchFamily="18" charset="77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Xaldenil</a:t>
            </a:r>
            <a:r>
              <a:rPr lang="es-ES" sz="1200" b="1" dirty="0" smtClean="0">
                <a:latin typeface="Rasa" panose="02020503060400000000" pitchFamily="18" charset="77"/>
              </a:rPr>
              <a:t> Magnum. </a:t>
            </a:r>
            <a:r>
              <a:rPr lang="es-ES" sz="1200" i="1" dirty="0">
                <a:latin typeface="Rasa" panose="02020503060400000000" pitchFamily="18" charset="77"/>
              </a:rPr>
              <a:t>Finca Las Mesetas · </a:t>
            </a:r>
            <a:r>
              <a:rPr lang="es-ES" sz="1200" i="1" dirty="0" smtClean="0">
                <a:latin typeface="Rasa" panose="02020503060400000000" pitchFamily="18" charset="77"/>
              </a:rPr>
              <a:t>72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Syrah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Merlot, Cabernet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Sauvignon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Tesalia 2020. </a:t>
            </a:r>
            <a:r>
              <a:rPr lang="es-ES" sz="1200" i="1" dirty="0">
                <a:latin typeface="Rasa" panose="02020503060400000000" pitchFamily="18" charset="77"/>
              </a:rPr>
              <a:t>Bodegas Tesalia · </a:t>
            </a:r>
            <a:r>
              <a:rPr lang="es-ES" sz="1200" i="1" dirty="0" smtClean="0">
                <a:latin typeface="Rasa" panose="02020503060400000000" pitchFamily="18" charset="77"/>
              </a:rPr>
              <a:t>66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Syrah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Tintilla de Rota,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Petit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Verdot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Camargo 2022. </a:t>
            </a:r>
            <a:r>
              <a:rPr lang="es-ES" sz="1200" i="1" dirty="0">
                <a:latin typeface="Rasa" panose="02020503060400000000" pitchFamily="18" charset="77"/>
              </a:rPr>
              <a:t>Bodegas C&amp;R</a:t>
            </a:r>
            <a:r>
              <a:rPr lang="es-ES" sz="10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40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Tintilla de Rota</a:t>
            </a:r>
          </a:p>
          <a:p>
            <a:endParaRPr lang="es-ES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SIERRAS DE MÁLAGA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 smtClean="0">
                <a:latin typeface="Rasa" panose="02020503060400000000" pitchFamily="18" charset="77"/>
              </a:rPr>
              <a:t>Acinipo</a:t>
            </a:r>
            <a:r>
              <a:rPr lang="es-ES" sz="1200" b="1" dirty="0" smtClean="0">
                <a:latin typeface="Rasa" panose="02020503060400000000" pitchFamily="18" charset="77"/>
              </a:rPr>
              <a:t> 2021. </a:t>
            </a:r>
            <a:r>
              <a:rPr lang="es-ES" sz="1200" i="1" dirty="0">
                <a:latin typeface="Rasa" panose="02020503060400000000" pitchFamily="18" charset="77"/>
              </a:rPr>
              <a:t>F. </a:t>
            </a:r>
            <a:r>
              <a:rPr lang="es-ES" sz="1200" i="1" dirty="0" err="1">
                <a:latin typeface="Rasa" panose="02020503060400000000" pitchFamily="18" charset="77"/>
              </a:rPr>
              <a:t>Schatz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42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Lemberger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Cristina </a:t>
            </a:r>
            <a:r>
              <a:rPr lang="es-ES" sz="1200" b="1" dirty="0" smtClean="0">
                <a:latin typeface="Rasa" panose="02020503060400000000" pitchFamily="18" charset="77"/>
              </a:rPr>
              <a:t>2023. </a:t>
            </a:r>
            <a:r>
              <a:rPr lang="es-ES" sz="1200" i="1" dirty="0">
                <a:latin typeface="Rasa" panose="02020503060400000000" pitchFamily="18" charset="77"/>
              </a:rPr>
              <a:t>Bodegas Conrad · 48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Malbec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Badman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smtClean="0">
                <a:latin typeface="Rasa" panose="02020503060400000000" pitchFamily="18" charset="77"/>
              </a:rPr>
              <a:t>2021. </a:t>
            </a:r>
            <a:r>
              <a:rPr lang="es-ES" sz="1200" i="1" dirty="0" err="1">
                <a:latin typeface="Rasa" panose="02020503060400000000" pitchFamily="18" charset="77"/>
              </a:rPr>
              <a:t>Badman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Wines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46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Syrah, Cabernet Sauvignon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E2DC586-2E93-8174-870E-12E9D965AA8E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TINTOS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1A3891F-E47F-9E25-54E5-786BCBAC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1F0205FD-3847-FB82-EC80-6BED4DBEF658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18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DO SIERRAS DE MÁLAGA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Pago el Espino </a:t>
            </a:r>
            <a:r>
              <a:rPr lang="es-ES" sz="1200" b="1" dirty="0" smtClean="0">
                <a:latin typeface="Rasa" panose="02020503060400000000" pitchFamily="18" charset="77"/>
              </a:rPr>
              <a:t>2022. </a:t>
            </a:r>
            <a:r>
              <a:rPr lang="es-ES" sz="1200" i="1" dirty="0">
                <a:latin typeface="Rasa" panose="02020503060400000000" pitchFamily="18" charset="77"/>
              </a:rPr>
              <a:t>Cortijo Los Aguilares · </a:t>
            </a:r>
            <a:r>
              <a:rPr lang="es-ES" sz="1200" i="1" dirty="0" smtClean="0">
                <a:latin typeface="Rasa" panose="02020503060400000000" pitchFamily="18" charset="77"/>
              </a:rPr>
              <a:t>40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Petit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Verdot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Syrah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Tempranillo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Tadeo </a:t>
            </a:r>
            <a:r>
              <a:rPr lang="es-ES" sz="1200" b="1" dirty="0" smtClean="0">
                <a:latin typeface="Rasa" panose="02020503060400000000" pitchFamily="18" charset="77"/>
              </a:rPr>
              <a:t>2022. </a:t>
            </a:r>
            <a:r>
              <a:rPr lang="es-ES" sz="1200" i="1" dirty="0">
                <a:latin typeface="Rasa" panose="02020503060400000000" pitchFamily="18" charset="77"/>
              </a:rPr>
              <a:t>Cortijo Los Aguilares · </a:t>
            </a:r>
            <a:r>
              <a:rPr lang="es-ES" sz="1200" i="1" dirty="0" smtClean="0">
                <a:latin typeface="Rasa" panose="02020503060400000000" pitchFamily="18" charset="77"/>
              </a:rPr>
              <a:t>76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Petit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Verdot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Tadeo Tinaja 2021. </a:t>
            </a:r>
            <a:r>
              <a:rPr lang="es-ES" sz="1200" i="1" dirty="0">
                <a:latin typeface="Rasa" panose="02020503060400000000" pitchFamily="18" charset="77"/>
              </a:rPr>
              <a:t>Cortijo Los Aguilares · </a:t>
            </a:r>
            <a:r>
              <a:rPr lang="es-ES" sz="1200" i="1" dirty="0" smtClean="0">
                <a:latin typeface="Rasa" panose="02020503060400000000" pitchFamily="18" charset="77"/>
              </a:rPr>
              <a:t>85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Petit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Verdot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PN 2023. </a:t>
            </a:r>
            <a:r>
              <a:rPr lang="es-ES" sz="1200" i="1" dirty="0">
                <a:latin typeface="Rasa" panose="02020503060400000000" pitchFamily="18" charset="77"/>
              </a:rPr>
              <a:t>Cortijo Los </a:t>
            </a:r>
            <a:r>
              <a:rPr lang="es-ES" sz="1200" i="1" dirty="0" err="1">
                <a:latin typeface="Rasa" panose="02020503060400000000" pitchFamily="18" charset="77"/>
              </a:rPr>
              <a:t>Aguilares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smtClean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72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MÁLAGA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1182. </a:t>
            </a:r>
            <a:r>
              <a:rPr lang="es-ES" sz="1200" i="1" dirty="0">
                <a:latin typeface="Rasa" panose="02020503060400000000" pitchFamily="18" charset="77"/>
              </a:rPr>
              <a:t>Samuel Párraga · </a:t>
            </a:r>
            <a:r>
              <a:rPr lang="es-ES" sz="1200" i="1" dirty="0" smtClean="0">
                <a:latin typeface="Rasa" panose="02020503060400000000" pitchFamily="18" charset="77"/>
              </a:rPr>
              <a:t>75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UTIEL-REQUENA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Viviu</a:t>
            </a:r>
            <a:r>
              <a:rPr lang="es-ES" sz="1200" b="1" dirty="0">
                <a:latin typeface="Rasa" panose="02020503060400000000" pitchFamily="18" charset="77"/>
              </a:rPr>
              <a:t> 2021. </a:t>
            </a:r>
            <a:r>
              <a:rPr lang="es-ES" sz="1200" i="1" dirty="0">
                <a:latin typeface="Rasa" panose="02020503060400000000" pitchFamily="18" charset="77"/>
              </a:rPr>
              <a:t>Bodegas Cuevas · 35</a:t>
            </a: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Syrah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F376C08-0387-F911-7AED-F7FC710373F9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TINTOS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0A9F634-938E-8DAF-DF63-CB0A42BA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D25A8CA-1E67-6A2C-7BF5-AEE3B17C4E18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9B2B1E-5183-293D-FC4B-1504C106A77D}"/>
              </a:ext>
            </a:extLst>
          </p:cNvPr>
          <p:cNvSpPr txBox="1"/>
          <p:nvPr/>
        </p:nvSpPr>
        <p:spPr>
          <a:xfrm>
            <a:off x="963085" y="1553593"/>
            <a:ext cx="88573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ESPUMOSOS BLANCOS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Espátula Ancestral.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Vinifícate</a:t>
            </a:r>
            <a:r>
              <a:rPr lang="es-ES" sz="1200" i="1" dirty="0">
                <a:latin typeface="Rasa" panose="02020503060400000000" pitchFamily="18" charset="77"/>
              </a:rPr>
              <a:t>. VT Cádiz · </a:t>
            </a:r>
            <a:r>
              <a:rPr lang="es-ES" sz="1200" i="1" dirty="0">
                <a:latin typeface="Rasa" panose="02020503060400000000" pitchFamily="18" charset="77"/>
              </a:rPr>
              <a:t>9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Coche Discoteca. </a:t>
            </a:r>
            <a:r>
              <a:rPr lang="es-ES" sz="1200" i="1" dirty="0">
                <a:latin typeface="Rasa" panose="02020503060400000000" pitchFamily="18" charset="77"/>
              </a:rPr>
              <a:t>Samuel </a:t>
            </a:r>
            <a:r>
              <a:rPr lang="es-ES" sz="1200" i="1" dirty="0" err="1">
                <a:latin typeface="Rasa" panose="02020503060400000000" pitchFamily="18" charset="77"/>
              </a:rPr>
              <a:t>Párraga</a:t>
            </a:r>
            <a:r>
              <a:rPr lang="es-ES" sz="1200" i="1" dirty="0">
                <a:latin typeface="Rasa" panose="02020503060400000000" pitchFamily="18" charset="77"/>
              </a:rPr>
              <a:t> y Viña </a:t>
            </a:r>
            <a:r>
              <a:rPr lang="es-ES" sz="1200" i="1" dirty="0" smtClean="0">
                <a:latin typeface="Rasa" panose="02020503060400000000" pitchFamily="18" charset="77"/>
              </a:rPr>
              <a:t>Niebla. Málaga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7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Pedro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Moscatel, Tempranillo,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Vigiriego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pPr algn="just"/>
            <a:endParaRPr lang="es-ES" sz="1200" b="1" dirty="0" smtClean="0">
              <a:latin typeface="Rasa" panose="02020503060400000000" pitchFamily="18" charset="77"/>
            </a:endParaRPr>
          </a:p>
          <a:p>
            <a:pPr algn="just"/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BLANCOS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UBE Miraflores 2023. </a:t>
            </a:r>
            <a:r>
              <a:rPr lang="es-ES" sz="1200" i="1" dirty="0" smtClean="0">
                <a:latin typeface="Rasa" panose="02020503060400000000" pitchFamily="18" charset="77"/>
              </a:rPr>
              <a:t>Ramiro Ibáñez. </a:t>
            </a:r>
            <a:r>
              <a:rPr lang="es-ES" sz="1200" i="1" dirty="0">
                <a:latin typeface="Rasa" panose="02020503060400000000" pitchFamily="18" charset="77"/>
              </a:rPr>
              <a:t>VT Cádiz · 8                                                                                                                                                     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r>
              <a:rPr lang="es-ES" sz="1200" b="1" dirty="0">
                <a:latin typeface="Rasa" panose="02020503060400000000" pitchFamily="18" charset="77"/>
              </a:rPr>
              <a:t> </a:t>
            </a:r>
          </a:p>
          <a:p>
            <a:r>
              <a:rPr lang="es-ES" sz="1200" b="1" dirty="0">
                <a:latin typeface="Rasa" panose="02020503060400000000" pitchFamily="18" charset="77"/>
              </a:rPr>
              <a:t>Socaire Oxidativo 2018. </a:t>
            </a:r>
            <a:r>
              <a:rPr lang="es-ES" sz="1200" i="1" dirty="0">
                <a:latin typeface="Rasa" panose="02020503060400000000" pitchFamily="18" charset="77"/>
              </a:rPr>
              <a:t>Bodega Primitivo </a:t>
            </a:r>
            <a:r>
              <a:rPr lang="es-ES" sz="1200" i="1" dirty="0" err="1">
                <a:latin typeface="Rasa" panose="02020503060400000000" pitchFamily="18" charset="77"/>
              </a:rPr>
              <a:t>Collantes</a:t>
            </a:r>
            <a:r>
              <a:rPr lang="es-ES" sz="1200" i="1" dirty="0">
                <a:latin typeface="Rasa" panose="02020503060400000000" pitchFamily="18" charset="77"/>
              </a:rPr>
              <a:t>. VT Cádiz	 · </a:t>
            </a:r>
            <a:r>
              <a:rPr lang="es-ES" sz="1200" i="1" dirty="0" smtClean="0">
                <a:latin typeface="Rasa" panose="02020503060400000000" pitchFamily="18" charset="77"/>
              </a:rPr>
              <a:t>11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Viña </a:t>
            </a:r>
            <a:r>
              <a:rPr lang="es-ES" sz="1200" b="1" dirty="0" err="1">
                <a:latin typeface="Rasa" panose="02020503060400000000" pitchFamily="18" charset="77"/>
              </a:rPr>
              <a:t>Matalian</a:t>
            </a:r>
            <a:r>
              <a:rPr lang="es-ES" sz="1200" b="1" dirty="0">
                <a:latin typeface="Rasa" panose="02020503060400000000" pitchFamily="18" charset="77"/>
              </a:rPr>
              <a:t> (Seco o Semidulce). </a:t>
            </a:r>
            <a:r>
              <a:rPr lang="es-ES" sz="1200" i="1" dirty="0">
                <a:latin typeface="Rasa" panose="02020503060400000000" pitchFamily="18" charset="77"/>
              </a:rPr>
              <a:t>Bodega Primitivo </a:t>
            </a:r>
            <a:r>
              <a:rPr lang="es-ES" sz="1200" i="1" dirty="0" err="1">
                <a:latin typeface="Rasa" panose="02020503060400000000" pitchFamily="18" charset="77"/>
              </a:rPr>
              <a:t>Collantes</a:t>
            </a:r>
            <a:r>
              <a:rPr lang="es-ES" sz="1200" i="1" dirty="0">
                <a:latin typeface="Rasa" panose="02020503060400000000" pitchFamily="18" charset="77"/>
              </a:rPr>
              <a:t>. VT Cádiz · 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Palomino/ Palomino, Moscatel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Villota </a:t>
            </a:r>
            <a:r>
              <a:rPr lang="es-ES" sz="1200" b="1" dirty="0" smtClean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Familia Pérez Villota. DO Ca Rioja · </a:t>
            </a:r>
            <a:r>
              <a:rPr lang="es-ES" sz="1200" i="1" dirty="0" smtClean="0">
                <a:latin typeface="Rasa" panose="02020503060400000000" pitchFamily="18" charset="77"/>
              </a:rPr>
              <a:t>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Viura, Garnacha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Lagar Pedregales La Floración </a:t>
            </a:r>
            <a:r>
              <a:rPr lang="es-ES" sz="1200" b="1" dirty="0" smtClean="0">
                <a:latin typeface="Rasa" panose="02020503060400000000" pitchFamily="18" charset="77"/>
              </a:rPr>
              <a:t>2023. </a:t>
            </a:r>
            <a:r>
              <a:rPr lang="es-ES" sz="1200" i="1" dirty="0">
                <a:latin typeface="Rasa" panose="02020503060400000000" pitchFamily="18" charset="77"/>
              </a:rPr>
              <a:t>David Martínez Sobral. DO </a:t>
            </a:r>
            <a:r>
              <a:rPr lang="es-ES" sz="1200" i="1" dirty="0" err="1">
                <a:latin typeface="Rasa" panose="02020503060400000000" pitchFamily="18" charset="77"/>
              </a:rPr>
              <a:t>Rias</a:t>
            </a:r>
            <a:r>
              <a:rPr lang="es-ES" sz="1200" i="1" dirty="0">
                <a:latin typeface="Rasa" panose="02020503060400000000" pitchFamily="18" charset="77"/>
              </a:rPr>
              <a:t> Baixas · </a:t>
            </a:r>
            <a:r>
              <a:rPr lang="es-ES" sz="1200" i="1" dirty="0" smtClean="0">
                <a:latin typeface="Rasa" panose="02020503060400000000" pitchFamily="18" charset="77"/>
              </a:rPr>
              <a:t>8,5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Albariño</a:t>
            </a:r>
          </a:p>
          <a:p>
            <a:r>
              <a:rPr lang="es-ES" sz="1200" b="1" dirty="0">
                <a:latin typeface="Rasa" panose="02020503060400000000" pitchFamily="18" charset="77"/>
              </a:rPr>
              <a:t>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1200" b="1" i="1" dirty="0">
              <a:latin typeface="Rasa" panose="02020503060400000000" pitchFamily="18" charset="77"/>
            </a:endParaRPr>
          </a:p>
          <a:p>
            <a:pPr algn="just"/>
            <a:endParaRPr lang="es-ES" sz="1000" i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F18FFB1-34AF-A5A8-A429-91B68B4572FF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 POR COPA</a:t>
            </a: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xmlns="" id="{EA6596CD-88D2-8FC6-E0F0-74B5912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r>
              <a:rPr lang="es-ES" dirty="0"/>
              <a:t>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47EEA41-1169-2D16-FEAC-8A82AEE30B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813A6DB-D1A8-D341-D287-31B6DD3B9AB3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19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JUMILLA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Las Gravas 2021. </a:t>
            </a:r>
            <a:r>
              <a:rPr lang="es-ES" sz="1200" i="1" dirty="0">
                <a:latin typeface="Rasa" panose="02020503060400000000" pitchFamily="18" charset="77"/>
              </a:rPr>
              <a:t>Casa Castillo</a:t>
            </a:r>
            <a:r>
              <a:rPr lang="es-ES" sz="1200" b="1" dirty="0">
                <a:latin typeface="Rasa" panose="02020503060400000000" pitchFamily="18" charset="77"/>
              </a:rPr>
              <a:t>  · </a:t>
            </a:r>
            <a:r>
              <a:rPr lang="es-ES" sz="1200" i="1" dirty="0" smtClean="0">
                <a:latin typeface="Rasa" panose="02020503060400000000" pitchFamily="18" charset="77"/>
              </a:rPr>
              <a:t>91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Monastrell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Garnacha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Las Gravas </a:t>
            </a:r>
            <a:r>
              <a:rPr lang="es-ES" sz="1200" b="1" dirty="0" smtClean="0">
                <a:latin typeface="Rasa" panose="02020503060400000000" pitchFamily="18" charset="77"/>
              </a:rPr>
              <a:t> Viñas Viejas 2019. </a:t>
            </a:r>
            <a:r>
              <a:rPr lang="es-ES" sz="1200" i="1" dirty="0">
                <a:latin typeface="Rasa" panose="02020503060400000000" pitchFamily="18" charset="77"/>
              </a:rPr>
              <a:t>Casa Castillo</a:t>
            </a:r>
            <a:r>
              <a:rPr lang="es-ES" sz="1200" b="1" dirty="0">
                <a:latin typeface="Rasa" panose="02020503060400000000" pitchFamily="18" charset="77"/>
              </a:rPr>
              <a:t>  · </a:t>
            </a:r>
            <a:r>
              <a:rPr lang="es-ES" sz="1200" i="1" dirty="0" smtClean="0">
                <a:latin typeface="Rasa" panose="02020503060400000000" pitchFamily="18" charset="77"/>
              </a:rPr>
              <a:t>95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Monastrell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Garnacha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VALENCIA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Safrà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 err="1">
                <a:latin typeface="Rasa" panose="02020503060400000000" pitchFamily="18" charset="77"/>
              </a:rPr>
              <a:t>Celler</a:t>
            </a:r>
            <a:r>
              <a:rPr lang="es-ES" sz="1200" i="1" dirty="0">
                <a:latin typeface="Rasa" panose="02020503060400000000" pitchFamily="18" charset="77"/>
              </a:rPr>
              <a:t> del </a:t>
            </a:r>
            <a:r>
              <a:rPr lang="es-ES" sz="1200" i="1" dirty="0" err="1">
                <a:latin typeface="Rasa" panose="02020503060400000000" pitchFamily="18" charset="77"/>
              </a:rPr>
              <a:t>Roure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35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Mandó, Arcos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DO </a:t>
            </a:r>
            <a:r>
              <a:rPr lang="es-ES" sz="1200" b="1" dirty="0">
                <a:latin typeface="Rasa" panose="02020503060400000000" pitchFamily="18" charset="77"/>
              </a:rPr>
              <a:t>EL BIERZO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Kinki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smtClean="0">
                <a:latin typeface="Rasa" panose="02020503060400000000" pitchFamily="18" charset="77"/>
              </a:rPr>
              <a:t>2023. </a:t>
            </a:r>
            <a:r>
              <a:rPr lang="es-ES" sz="1200" i="1" dirty="0" err="1">
                <a:latin typeface="Rasa" panose="02020503060400000000" pitchFamily="18" charset="77"/>
              </a:rPr>
              <a:t>Veronica</a:t>
            </a:r>
            <a:r>
              <a:rPr lang="es-ES" sz="1200" i="1" dirty="0">
                <a:latin typeface="Rasa" panose="02020503060400000000" pitchFamily="18" charset="77"/>
              </a:rPr>
              <a:t> Ortega · </a:t>
            </a:r>
            <a:r>
              <a:rPr lang="es-ES" sz="1200" i="1" dirty="0" smtClean="0">
                <a:latin typeface="Rasa" panose="02020503060400000000" pitchFamily="18" charset="77"/>
              </a:rPr>
              <a:t>58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Mencia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Godello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Doña Blanca, 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GIRONA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Negre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Nou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Carignan</a:t>
            </a:r>
            <a:r>
              <a:rPr lang="es-ES" sz="1200" b="1" dirty="0">
                <a:latin typeface="Rasa" panose="02020503060400000000" pitchFamily="18" charset="77"/>
              </a:rPr>
              <a:t> 2022</a:t>
            </a:r>
            <a:r>
              <a:rPr lang="es-ES" sz="1200" i="1" dirty="0">
                <a:latin typeface="Rasa" panose="02020503060400000000" pitchFamily="18" charset="77"/>
              </a:rPr>
              <a:t>. Carriel Dels </a:t>
            </a:r>
            <a:r>
              <a:rPr lang="es-ES" sz="1200" i="1" dirty="0" err="1">
                <a:latin typeface="Rasa" panose="02020503060400000000" pitchFamily="18" charset="77"/>
              </a:rPr>
              <a:t>Vilars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59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Cariñena, Garnacha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Ca RIOJA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Remírez</a:t>
            </a:r>
            <a:r>
              <a:rPr lang="es-ES" sz="1200" b="1" dirty="0">
                <a:latin typeface="Rasa" panose="02020503060400000000" pitchFamily="18" charset="77"/>
              </a:rPr>
              <a:t> de </a:t>
            </a:r>
            <a:r>
              <a:rPr lang="es-ES" sz="1200" b="1" dirty="0" err="1">
                <a:latin typeface="Rasa" panose="02020503060400000000" pitchFamily="18" charset="77"/>
              </a:rPr>
              <a:t>Ganuza</a:t>
            </a:r>
            <a:r>
              <a:rPr lang="es-ES" sz="1200" b="1" dirty="0">
                <a:latin typeface="Rasa" panose="02020503060400000000" pitchFamily="18" charset="77"/>
              </a:rPr>
              <a:t> Tinto Reserva 2011.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Remírez</a:t>
            </a:r>
            <a:r>
              <a:rPr lang="es-ES" sz="1200" i="1" dirty="0">
                <a:latin typeface="Rasa" panose="02020503060400000000" pitchFamily="18" charset="77"/>
              </a:rPr>
              <a:t> de </a:t>
            </a:r>
            <a:r>
              <a:rPr lang="es-ES" sz="1200" i="1" dirty="0" err="1">
                <a:latin typeface="Rasa" panose="02020503060400000000" pitchFamily="18" charset="77"/>
              </a:rPr>
              <a:t>Ganuza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135 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Tempranillo, Graciano, pieles de Viura y Malvasía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ECBD4B1-BD2A-7E34-819B-1913ED735B75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TINTOS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71FDDC-AC35-90ED-5CFD-DEACCD27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82237E65-F074-C3E2-3097-86C6DCDF35BA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20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63083" y="1484913"/>
            <a:ext cx="45339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Rasa" panose="02020503060400000000" pitchFamily="18" charset="77"/>
              </a:rPr>
              <a:t>DO </a:t>
            </a:r>
            <a:r>
              <a:rPr lang="es-ES" sz="1200" b="1" dirty="0">
                <a:latin typeface="Rasa" panose="02020503060400000000" pitchFamily="18" charset="77"/>
              </a:rPr>
              <a:t>RIBERA DEL DUERO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 Cometa </a:t>
            </a:r>
            <a:r>
              <a:rPr lang="es-ES" sz="1200" b="1" dirty="0" smtClean="0">
                <a:latin typeface="Rasa" panose="02020503060400000000" pitchFamily="18" charset="77"/>
              </a:rPr>
              <a:t>2022. </a:t>
            </a:r>
            <a:r>
              <a:rPr lang="es-ES" sz="1200" i="1" dirty="0">
                <a:latin typeface="Rasa" panose="02020503060400000000" pitchFamily="18" charset="77"/>
              </a:rPr>
              <a:t>Bodega Quinta Milú · 45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Tempranillo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Matadiablos</a:t>
            </a:r>
            <a:r>
              <a:rPr lang="es-ES" sz="1200" b="1" dirty="0">
                <a:latin typeface="Rasa" panose="02020503060400000000" pitchFamily="18" charset="77"/>
              </a:rPr>
              <a:t> 2021</a:t>
            </a:r>
            <a:r>
              <a:rPr lang="es-ES" sz="1200" i="1" dirty="0">
                <a:latin typeface="Rasa" panose="02020503060400000000" pitchFamily="18" charset="77"/>
              </a:rPr>
              <a:t>. Hnos. Rodrigo &amp; Asier Calvo · </a:t>
            </a:r>
            <a:r>
              <a:rPr lang="es-ES" sz="1200" i="1" dirty="0" smtClean="0">
                <a:latin typeface="Rasa" panose="02020503060400000000" pitchFamily="18" charset="77"/>
              </a:rPr>
              <a:t>60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Tinto Fino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Vega Sicilia Único 2018</a:t>
            </a:r>
            <a:r>
              <a:rPr lang="es-ES" sz="1200" i="1" dirty="0" smtClean="0">
                <a:latin typeface="Rasa" panose="02020503060400000000" pitchFamily="18" charset="77"/>
              </a:rPr>
              <a:t>. Bodegas Vega Sicilia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625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Tinto Fino,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Cavernet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Sauvignon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DOP CEBREROS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Vertiente de Las Ánimas </a:t>
            </a:r>
            <a:r>
              <a:rPr lang="es-ES" sz="1200" b="1" dirty="0" smtClean="0">
                <a:latin typeface="Rasa" panose="02020503060400000000" pitchFamily="18" charset="77"/>
              </a:rPr>
              <a:t>2022</a:t>
            </a:r>
            <a:r>
              <a:rPr lang="es-ES" sz="1200" i="1" dirty="0" smtClean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Viñedos y vinos Las Pedreras </a:t>
            </a:r>
            <a:r>
              <a:rPr lang="es-ES" sz="1200" i="1" dirty="0" smtClean="0">
                <a:latin typeface="Rasa" panose="02020503060400000000" pitchFamily="18" charset="77"/>
              </a:rPr>
              <a:t>· 68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Garnacha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Vertiente de Las Ánimas 2021</a:t>
            </a:r>
            <a:r>
              <a:rPr lang="es-ES" sz="1200" i="1" dirty="0">
                <a:latin typeface="Rasa" panose="02020503060400000000" pitchFamily="18" charset="77"/>
              </a:rPr>
              <a:t>. Viñedos y vinos Las Pedreras </a:t>
            </a:r>
            <a:r>
              <a:rPr lang="es-ES" sz="1200" i="1" dirty="0" smtClean="0">
                <a:latin typeface="Rasa" panose="02020503060400000000" pitchFamily="18" charset="77"/>
              </a:rPr>
              <a:t>· 74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Garnacha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RIBEIRA SACRA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Saiñas</a:t>
            </a:r>
            <a:r>
              <a:rPr lang="es-ES" sz="1200" b="1" dirty="0">
                <a:latin typeface="Rasa" panose="02020503060400000000" pitchFamily="18" charset="77"/>
              </a:rPr>
              <a:t> Secreto 2021. </a:t>
            </a:r>
            <a:r>
              <a:rPr lang="es-ES" sz="1200" i="1" dirty="0">
                <a:latin typeface="Rasa" panose="02020503060400000000" pitchFamily="18" charset="77"/>
              </a:rPr>
              <a:t>Bodega </a:t>
            </a:r>
            <a:r>
              <a:rPr lang="es-ES" sz="1200" i="1" dirty="0" err="1">
                <a:latin typeface="Rasa" panose="02020503060400000000" pitchFamily="18" charset="77"/>
              </a:rPr>
              <a:t>Saiñas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85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Mencía, Garnacha tintorera,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Mouratón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Grao Negro,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Brancellao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Merenzao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EE7D40-9FC4-0B6E-FB46-9AF7BB97789C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TINTOS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4ADBB9-4C7E-4EBD-96EA-94C25537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77774BC1-7922-FD12-C039-35896CC325EC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21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63083" y="1484913"/>
            <a:ext cx="447015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DO LA GOMERA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 Montaña 2022. </a:t>
            </a:r>
            <a:r>
              <a:rPr lang="es-ES" sz="1200" i="1" dirty="0">
                <a:latin typeface="Rasa" panose="02020503060400000000" pitchFamily="18" charset="77"/>
              </a:rPr>
              <a:t>Altos de </a:t>
            </a:r>
            <a:r>
              <a:rPr lang="es-ES" sz="1200" i="1" dirty="0" err="1">
                <a:latin typeface="Rasa" panose="02020503060400000000" pitchFamily="18" charset="77"/>
              </a:rPr>
              <a:t>chipude</a:t>
            </a:r>
            <a:r>
              <a:rPr lang="es-ES" sz="1200" i="1" dirty="0">
                <a:latin typeface="Rasa" panose="02020503060400000000" pitchFamily="18" charset="77"/>
              </a:rPr>
              <a:t> · 52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Listán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negro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MALLORCA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Novetat</a:t>
            </a:r>
            <a:r>
              <a:rPr lang="es-ES" sz="1200" b="1" dirty="0">
                <a:latin typeface="Rasa" panose="02020503060400000000" pitchFamily="18" charset="77"/>
              </a:rPr>
              <a:t> Total 2023 1L. </a:t>
            </a:r>
            <a:r>
              <a:rPr lang="es-ES" sz="1200" i="1" dirty="0" err="1">
                <a:latin typeface="Rasa" panose="02020503060400000000" pitchFamily="18" charset="77"/>
              </a:rPr>
              <a:t>Eloi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Cedó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44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Callet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y Manto Negro</a:t>
            </a: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DOC </a:t>
            </a:r>
            <a:r>
              <a:rPr lang="es-ES" sz="1200" b="1" dirty="0">
                <a:latin typeface="Rasa" panose="02020503060400000000" pitchFamily="18" charset="77"/>
              </a:rPr>
              <a:t>PALMELA</a:t>
            </a:r>
          </a:p>
          <a:p>
            <a:endParaRPr lang="es-ES" sz="10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Trois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Castelão</a:t>
            </a:r>
            <a:r>
              <a:rPr lang="es-ES" sz="1200" b="1" dirty="0">
                <a:latin typeface="Rasa" panose="02020503060400000000" pitchFamily="18" charset="77"/>
              </a:rPr>
              <a:t> 2018. </a:t>
            </a:r>
            <a:r>
              <a:rPr lang="pt-BR" sz="1200" i="1" dirty="0">
                <a:latin typeface="Rasa" panose="02020503060400000000" pitchFamily="18" charset="77"/>
              </a:rPr>
              <a:t>Filipe Cardoso, Luís Simões, José Nuno Caninhas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98  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Castelão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LOIRA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Adonis </a:t>
            </a:r>
            <a:r>
              <a:rPr lang="es-ES" sz="1200" b="1" dirty="0">
                <a:latin typeface="Rasa" panose="02020503060400000000" pitchFamily="18" charset="77"/>
              </a:rPr>
              <a:t>2021. </a:t>
            </a:r>
            <a:r>
              <a:rPr lang="es-ES" sz="1200" i="1" dirty="0">
                <a:latin typeface="Rasa" panose="02020503060400000000" pitchFamily="18" charset="77"/>
              </a:rPr>
              <a:t>Bodega </a:t>
            </a:r>
            <a:r>
              <a:rPr lang="es-ES" sz="1200" i="1" dirty="0" smtClean="0">
                <a:latin typeface="Rasa" panose="02020503060400000000" pitchFamily="18" charset="77"/>
              </a:rPr>
              <a:t>La </a:t>
            </a:r>
            <a:r>
              <a:rPr lang="es-ES" sz="1200" i="1" dirty="0" err="1" smtClean="0">
                <a:latin typeface="Rasa" panose="02020503060400000000" pitchFamily="18" charset="77"/>
              </a:rPr>
              <a:t>Grapperie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47</a:t>
            </a: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Pineau</a:t>
            </a:r>
            <a:r>
              <a:rPr lang="es-ES" sz="1200" b="1" dirty="0" smtClean="0"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d´Aunis</a:t>
            </a:r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Les Grandes </a:t>
            </a:r>
            <a:r>
              <a:rPr lang="es-ES" sz="1200" b="1" dirty="0" err="1">
                <a:latin typeface="Rasa" panose="02020503060400000000" pitchFamily="18" charset="77"/>
              </a:rPr>
              <a:t>Orgues</a:t>
            </a:r>
            <a:r>
              <a:rPr lang="es-ES" sz="1200" b="1" dirty="0">
                <a:latin typeface="Rasa" panose="02020503060400000000" pitchFamily="18" charset="77"/>
              </a:rPr>
              <a:t> 2022</a:t>
            </a:r>
            <a:r>
              <a:rPr lang="es-ES" sz="1200" b="1" dirty="0" smtClean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L’Arbre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Blanc</a:t>
            </a:r>
            <a:r>
              <a:rPr lang="es-ES" sz="1200" i="1" dirty="0">
                <a:latin typeface="Rasa" panose="02020503060400000000" pitchFamily="18" charset="77"/>
              </a:rPr>
              <a:t> · 110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EE7D40-9FC4-0B6E-FB46-9AF7BB97789C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TINTOS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4ADBB9-4C7E-4EBD-96EA-94C25537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77774BC1-7922-FD12-C039-35896CC325EC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22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9" y="1484913"/>
            <a:ext cx="439800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JURA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Pangea 2022. </a:t>
            </a:r>
            <a:r>
              <a:rPr lang="es-ES" sz="1200" i="1" dirty="0" err="1">
                <a:latin typeface="Rasa" panose="02020503060400000000" pitchFamily="18" charset="77"/>
              </a:rPr>
              <a:t>Morgane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Turlier</a:t>
            </a:r>
            <a:r>
              <a:rPr lang="es-ES" sz="1200" i="1" dirty="0">
                <a:latin typeface="Rasa" panose="02020503060400000000" pitchFamily="18" charset="77"/>
              </a:rPr>
              <a:t>	 · 96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Trousseau,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Poulsard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Chardonnay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BUGEY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Rita &amp; </a:t>
            </a:r>
            <a:r>
              <a:rPr lang="es-ES" sz="1200" b="1" dirty="0" err="1">
                <a:latin typeface="Rasa" panose="02020503060400000000" pitchFamily="18" charset="77"/>
              </a:rPr>
              <a:t>Rova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Tailleurs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Cuilleurs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58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Gamay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RÓDANO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Vin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Nu</a:t>
            </a:r>
            <a:r>
              <a:rPr lang="es-ES" sz="1200" b="1" dirty="0">
                <a:latin typeface="Rasa" panose="02020503060400000000" pitchFamily="18" charset="77"/>
              </a:rPr>
              <a:t> Rouge 2021. </a:t>
            </a:r>
            <a:r>
              <a:rPr lang="es-ES" sz="1200" i="1" dirty="0">
                <a:latin typeface="Rasa" panose="02020503060400000000" pitchFamily="18" charset="77"/>
              </a:rPr>
              <a:t>Les </a:t>
            </a:r>
            <a:r>
              <a:rPr lang="es-ES" sz="1200" i="1" dirty="0" err="1">
                <a:latin typeface="Rasa" panose="02020503060400000000" pitchFamily="18" charset="77"/>
              </a:rPr>
              <a:t>Deux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Terres</a:t>
            </a:r>
            <a:r>
              <a:rPr lang="es-ES" sz="1200" i="1" dirty="0">
                <a:latin typeface="Rasa" panose="02020503060400000000" pitchFamily="18" charset="77"/>
              </a:rPr>
              <a:t> · 39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Garnacha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Penultieme</a:t>
            </a:r>
            <a:r>
              <a:rPr lang="es-ES" sz="1200" b="1" dirty="0">
                <a:latin typeface="Rasa" panose="02020503060400000000" pitchFamily="18" charset="77"/>
              </a:rPr>
              <a:t> 2021. </a:t>
            </a:r>
            <a:r>
              <a:rPr lang="es-ES" sz="1200" i="1" dirty="0">
                <a:latin typeface="Rasa" panose="02020503060400000000" pitchFamily="18" charset="77"/>
              </a:rPr>
              <a:t>Andrea </a:t>
            </a:r>
            <a:r>
              <a:rPr lang="es-ES" sz="1200" i="1" dirty="0" err="1">
                <a:latin typeface="Rasa" panose="02020503060400000000" pitchFamily="18" charset="77"/>
              </a:rPr>
              <a:t>Calek</a:t>
            </a:r>
            <a:r>
              <a:rPr lang="es-ES" sz="1200" i="1" dirty="0">
                <a:latin typeface="Rasa" panose="02020503060400000000" pitchFamily="18" charset="77"/>
              </a:rPr>
              <a:t> · 48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Merlot,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Viognier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BORGOÑA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fr-FR" sz="1200" b="1" dirty="0">
                <a:latin typeface="Rasa" panose="02020503060400000000" pitchFamily="18" charset="77"/>
              </a:rPr>
              <a:t>Bourgogne Pinot Noir 2021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fr-FR" sz="1200" i="1" dirty="0">
                <a:latin typeface="Rasa" panose="02020503060400000000" pitchFamily="18" charset="77"/>
              </a:rPr>
              <a:t>Jean </a:t>
            </a:r>
            <a:r>
              <a:rPr lang="fr-FR" sz="1200" i="1" dirty="0" err="1">
                <a:latin typeface="Rasa" panose="02020503060400000000" pitchFamily="18" charset="77"/>
              </a:rPr>
              <a:t>Fery</a:t>
            </a:r>
            <a:r>
              <a:rPr lang="fr-FR" sz="1200" i="1" dirty="0">
                <a:latin typeface="Rasa" panose="02020503060400000000" pitchFamily="18" charset="77"/>
              </a:rPr>
              <a:t> &amp; Fils · 70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AUSTRIA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Bonsai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>
                <a:latin typeface="Rasa" panose="02020503060400000000" pitchFamily="18" charset="77"/>
              </a:rPr>
              <a:t>Claus </a:t>
            </a:r>
            <a:r>
              <a:rPr lang="es-ES" sz="1200" i="1" dirty="0" err="1">
                <a:latin typeface="Rasa" panose="02020503060400000000" pitchFamily="18" charset="77"/>
              </a:rPr>
              <a:t>Preisinger</a:t>
            </a:r>
            <a:r>
              <a:rPr lang="es-ES" sz="1200" i="1" dirty="0">
                <a:latin typeface="Rasa" panose="02020503060400000000" pitchFamily="18" charset="77"/>
              </a:rPr>
              <a:t> · 58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Blaufränkisch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577AEEF-91E5-D722-6199-52538AE0D305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TINTOS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0FEAE03-1DCB-7FC1-64FE-404DD070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3B69545A-1E8A-403A-CB6D-E4580340C3F2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23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DO JEREZ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Amoroso Medium. </a:t>
            </a:r>
            <a:r>
              <a:rPr lang="es-ES" sz="1200" i="1" dirty="0">
                <a:latin typeface="Rasa" panose="02020503060400000000" pitchFamily="18" charset="77"/>
              </a:rPr>
              <a:t>Bodegas El Maestro Sierra · 7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Palomino, Pedro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endParaRPr lang="es-ES" sz="1200" i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Cream</a:t>
            </a:r>
            <a:r>
              <a:rPr lang="es-ES" sz="1200" b="1" dirty="0">
                <a:latin typeface="Rasa" panose="02020503060400000000" pitchFamily="18" charset="77"/>
              </a:rPr>
              <a:t>  VOS Piñero. </a:t>
            </a:r>
            <a:r>
              <a:rPr lang="es-ES" sz="1200" i="1" dirty="0">
                <a:latin typeface="Rasa" panose="02020503060400000000" pitchFamily="18" charset="77"/>
              </a:rPr>
              <a:t>Bodegas Juan Piñero · </a:t>
            </a:r>
            <a:r>
              <a:rPr lang="es-ES" sz="1200" i="1" dirty="0" smtClean="0">
                <a:latin typeface="Rasa" panose="02020503060400000000" pitchFamily="18" charset="77"/>
              </a:rPr>
              <a:t>15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Palomino, Pedro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VT CÁDIZ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fr-FR" sz="1200" b="1" dirty="0" err="1">
                <a:latin typeface="Rasa" panose="02020503060400000000" pitchFamily="18" charset="77"/>
              </a:rPr>
              <a:t>Pandorga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fr-FR" sz="1200" i="1" dirty="0" smtClean="0">
                <a:latin typeface="Rasa" panose="02020503060400000000" pitchFamily="18" charset="77"/>
              </a:rPr>
              <a:t>Ramiro </a:t>
            </a:r>
            <a:r>
              <a:rPr lang="fr-FR" sz="1200" i="1" dirty="0" err="1" smtClean="0">
                <a:latin typeface="Rasa" panose="02020503060400000000" pitchFamily="18" charset="77"/>
              </a:rPr>
              <a:t>Ibáñez</a:t>
            </a:r>
            <a:r>
              <a:rPr lang="fr-FR" sz="1200" i="1" dirty="0" smtClean="0">
                <a:latin typeface="Rasa" panose="02020503060400000000" pitchFamily="18" charset="77"/>
              </a:rPr>
              <a:t> </a:t>
            </a:r>
            <a:r>
              <a:rPr lang="fr-FR" sz="1200" i="1" dirty="0">
                <a:latin typeface="Rasa" panose="02020503060400000000" pitchFamily="18" charset="77"/>
              </a:rPr>
              <a:t>· </a:t>
            </a:r>
            <a:r>
              <a:rPr lang="fr-FR" sz="1200" i="1" dirty="0" smtClean="0">
                <a:latin typeface="Rasa" panose="02020503060400000000" pitchFamily="18" charset="77"/>
              </a:rPr>
              <a:t>13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Pedro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r>
              <a:rPr lang="fr-FR" sz="1200" b="1" dirty="0" err="1">
                <a:latin typeface="Rasa" panose="02020503060400000000" pitchFamily="18" charset="77"/>
              </a:rPr>
              <a:t>Pandorga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fr-FR" sz="1200" i="1" dirty="0">
                <a:latin typeface="Rasa" panose="02020503060400000000" pitchFamily="18" charset="77"/>
              </a:rPr>
              <a:t>Ramiro </a:t>
            </a:r>
            <a:r>
              <a:rPr lang="fr-FR" sz="1200" i="1" dirty="0" err="1">
                <a:latin typeface="Rasa" panose="02020503060400000000" pitchFamily="18" charset="77"/>
              </a:rPr>
              <a:t>Ibáñez</a:t>
            </a:r>
            <a:r>
              <a:rPr lang="fr-FR" sz="1200" i="1" dirty="0">
                <a:latin typeface="Rasa" panose="02020503060400000000" pitchFamily="18" charset="77"/>
              </a:rPr>
              <a:t> · </a:t>
            </a:r>
            <a:r>
              <a:rPr lang="fr-FR" sz="1200" i="1" dirty="0" smtClean="0">
                <a:latin typeface="Rasa" panose="02020503060400000000" pitchFamily="18" charset="77"/>
              </a:rPr>
              <a:t>13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Tintilla de Rota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Los Cuartillos. </a:t>
            </a:r>
            <a:r>
              <a:rPr lang="es-ES" sz="1200" i="1" dirty="0">
                <a:latin typeface="Rasa" panose="02020503060400000000" pitchFamily="18" charset="77"/>
              </a:rPr>
              <a:t>Bodegas Primitivo Collantes · </a:t>
            </a:r>
            <a:r>
              <a:rPr lang="es-ES" sz="1200" i="1" dirty="0" smtClean="0">
                <a:latin typeface="Rasa" panose="02020503060400000000" pitchFamily="18" charset="77"/>
              </a:rPr>
              <a:t>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Moscatel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E304E27-2E24-C9F8-83DB-E480E355BBF5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DULCES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F18304-12E9-E634-4ADD-7B7482480C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94A374FC-38C5-DEA6-FF2E-164AE7F81D6C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24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8" y="1484913"/>
            <a:ext cx="94401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MÁLAGA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Dulce. </a:t>
            </a:r>
            <a:r>
              <a:rPr lang="es-ES" sz="1200" i="1" dirty="0">
                <a:latin typeface="Rasa" panose="02020503060400000000" pitchFamily="18" charset="77"/>
              </a:rPr>
              <a:t>Samuel Párraga · </a:t>
            </a:r>
            <a:r>
              <a:rPr lang="es-ES" sz="1200" i="1" dirty="0" smtClean="0">
                <a:latin typeface="Rasa" panose="02020503060400000000" pitchFamily="18" charset="77"/>
              </a:rPr>
              <a:t>16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Moscatel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GRANADA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Xarab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Bodega Barranco Oscuro  · 12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Pedro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SUECIA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Apple Ice. </a:t>
            </a:r>
            <a:r>
              <a:rPr lang="es-ES" sz="1200" i="1" dirty="0" err="1" smtClean="0">
                <a:latin typeface="Rasa" panose="02020503060400000000" pitchFamily="18" charset="77"/>
              </a:rPr>
              <a:t>Brannland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 err="1" smtClean="0">
                <a:latin typeface="Rasa" panose="02020503060400000000" pitchFamily="18" charset="77"/>
              </a:rPr>
              <a:t>Cider</a:t>
            </a:r>
            <a:r>
              <a:rPr lang="es-ES" sz="1200" i="1" dirty="0" smtClean="0">
                <a:latin typeface="Rasa" panose="02020503060400000000" pitchFamily="18" charset="77"/>
              </a:rPr>
              <a:t> 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10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Sidra de hielo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744FFD-87A5-D5E7-A9DD-85866AAFDF74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DULCES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B9D47B-1123-D957-DAE1-20D0A97A1B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8826B90E-62C0-0A73-6CCA-037A6EB0D5B0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GENEROSOS POR COPA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SHERRY WINES BY GLASS </a:t>
            </a:r>
            <a:r>
              <a:rPr lang="en-GB" sz="900" b="1" spc="50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 FORTIFIÉS AU VERRE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9B2B1E-5183-293D-FC4B-1504C106A77D}"/>
              </a:ext>
            </a:extLst>
          </p:cNvPr>
          <p:cNvSpPr txBox="1"/>
          <p:nvPr/>
        </p:nvSpPr>
        <p:spPr>
          <a:xfrm>
            <a:off x="963086" y="1553593"/>
            <a:ext cx="43828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Rasa" panose="02020503060400000000" pitchFamily="18" charset="77"/>
              </a:rPr>
              <a:t>ROSADOS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Forlong</a:t>
            </a:r>
            <a:r>
              <a:rPr lang="es-ES" sz="1200" b="1" dirty="0">
                <a:latin typeface="Rasa" panose="02020503060400000000" pitchFamily="18" charset="77"/>
              </a:rPr>
              <a:t> Rosado.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Forlng</a:t>
            </a:r>
            <a:r>
              <a:rPr lang="es-ES" sz="1200" i="1" dirty="0">
                <a:latin typeface="Rasa" panose="02020503060400000000" pitchFamily="18" charset="77"/>
              </a:rPr>
              <a:t>. VT Cádiz · 7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Tintilla de Rota, Cabernet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Sauvignon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TINTOS</a:t>
            </a:r>
          </a:p>
          <a:p>
            <a:endParaRPr lang="es-ES" sz="1000" b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Quinta </a:t>
            </a:r>
            <a:r>
              <a:rPr lang="es-ES" sz="1200" b="1" dirty="0" err="1">
                <a:latin typeface="Rasa" panose="02020503060400000000" pitchFamily="18" charset="77"/>
              </a:rPr>
              <a:t>Milú</a:t>
            </a:r>
            <a:r>
              <a:rPr lang="es-ES" sz="1200" b="1" dirty="0">
                <a:latin typeface="Rasa" panose="02020503060400000000" pitchFamily="18" charset="77"/>
              </a:rPr>
              <a:t> 2023. </a:t>
            </a:r>
            <a:r>
              <a:rPr lang="es-ES" sz="1200" i="1" dirty="0">
                <a:latin typeface="Rasa" panose="02020503060400000000" pitchFamily="18" charset="77"/>
              </a:rPr>
              <a:t>Bodega Quinta </a:t>
            </a:r>
            <a:r>
              <a:rPr lang="es-ES" sz="1200" i="1" dirty="0" err="1">
                <a:latin typeface="Rasa" panose="02020503060400000000" pitchFamily="18" charset="77"/>
              </a:rPr>
              <a:t>Milú</a:t>
            </a:r>
            <a:r>
              <a:rPr lang="es-ES" sz="1200" i="1" dirty="0">
                <a:latin typeface="Rasa" panose="02020503060400000000" pitchFamily="18" charset="77"/>
              </a:rPr>
              <a:t>. DO Ribera del Duero · 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Tempranillo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Casa Castillo </a:t>
            </a:r>
            <a:r>
              <a:rPr lang="es-ES" sz="1200" b="1" dirty="0" err="1">
                <a:latin typeface="Rasa" panose="02020503060400000000" pitchFamily="18" charset="77"/>
              </a:rPr>
              <a:t>Monastrell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>
                <a:latin typeface="Rasa" panose="02020503060400000000" pitchFamily="18" charset="77"/>
              </a:rPr>
              <a:t>Casa Castillo. DO Jumilla · 6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Monastrell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Pago del Espino. </a:t>
            </a:r>
            <a:r>
              <a:rPr lang="es-ES" sz="1200" i="1" dirty="0" smtClean="0">
                <a:latin typeface="Rasa" panose="02020503060400000000" pitchFamily="18" charset="77"/>
              </a:rPr>
              <a:t>Cortijo Los </a:t>
            </a:r>
            <a:r>
              <a:rPr lang="es-ES" sz="1200" i="1" dirty="0" err="1" smtClean="0">
                <a:latin typeface="Rasa" panose="02020503060400000000" pitchFamily="18" charset="77"/>
              </a:rPr>
              <a:t>Aguilares</a:t>
            </a:r>
            <a:r>
              <a:rPr lang="es-ES" sz="1200" i="1" dirty="0" smtClean="0">
                <a:latin typeface="Rasa" panose="02020503060400000000" pitchFamily="18" charset="77"/>
              </a:rPr>
              <a:t>. DO Sierras de Málaga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>
                <a:latin typeface="Rasa" panose="02020503060400000000" pitchFamily="18" charset="77"/>
              </a:rPr>
              <a:t>7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Petit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Verdot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Syrah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Tempranillo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Bonsai</a:t>
            </a:r>
            <a:r>
              <a:rPr lang="es-ES" sz="1200" b="1" dirty="0">
                <a:latin typeface="Rasa" panose="02020503060400000000" pitchFamily="18" charset="77"/>
              </a:rPr>
              <a:t> 2022. </a:t>
            </a:r>
            <a:r>
              <a:rPr lang="es-ES" sz="1200" i="1" dirty="0">
                <a:latin typeface="Rasa" panose="02020503060400000000" pitchFamily="18" charset="77"/>
              </a:rPr>
              <a:t>Claus </a:t>
            </a:r>
            <a:r>
              <a:rPr lang="es-ES" sz="1200" i="1" dirty="0" err="1">
                <a:latin typeface="Rasa" panose="02020503060400000000" pitchFamily="18" charset="77"/>
              </a:rPr>
              <a:t>Preisinger</a:t>
            </a:r>
            <a:r>
              <a:rPr lang="es-ES" sz="1200" i="1" dirty="0">
                <a:latin typeface="Rasa" panose="02020503060400000000" pitchFamily="18" charset="77"/>
              </a:rPr>
              <a:t>. Austria	 · </a:t>
            </a:r>
            <a:r>
              <a:rPr lang="es-ES" sz="1200" i="1" dirty="0" smtClean="0">
                <a:latin typeface="Rasa" panose="02020503060400000000" pitchFamily="18" charset="77"/>
              </a:rPr>
              <a:t>10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Blaufränkisch</a:t>
            </a:r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xmlns="" id="{EA6596CD-88D2-8FC6-E0F0-74B5912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6680FBF-4A6E-32AE-24C6-19E3141AC78A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POR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COPA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143BFEB-8A92-72FB-71DF-7EED5897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508FD149-920C-3A8C-47CB-1DF49472E170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GENEROSOS POR COPA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SHERRY WINES BY GLASS </a:t>
            </a:r>
            <a:r>
              <a:rPr lang="en-GB" sz="900" b="1" spc="50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 FORTIFIÉS AU VERRE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9B2B1E-5183-293D-FC4B-1504C106A77D}"/>
              </a:ext>
            </a:extLst>
          </p:cNvPr>
          <p:cNvSpPr txBox="1"/>
          <p:nvPr/>
        </p:nvSpPr>
        <p:spPr>
          <a:xfrm>
            <a:off x="939022" y="1520583"/>
            <a:ext cx="44068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Rasa" panose="02020503060400000000" pitchFamily="18" charset="77"/>
              </a:rPr>
              <a:t>DO. MANZANILLA DE SANLÚCAR DE BARRAMEDA</a:t>
            </a:r>
            <a:endParaRPr lang="es-ES" sz="10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Manzanilla Pasada </a:t>
            </a:r>
            <a:r>
              <a:rPr lang="es-ES" sz="1200" b="1" dirty="0">
                <a:latin typeface="Rasa" panose="02020503060400000000" pitchFamily="18" charset="77"/>
              </a:rPr>
              <a:t>La Riva Bilbaína Alta. </a:t>
            </a:r>
            <a:r>
              <a:rPr lang="es-ES" sz="1200" i="1" dirty="0">
                <a:latin typeface="Rasa" panose="02020503060400000000" pitchFamily="18" charset="77"/>
              </a:rPr>
              <a:t>Bodegas De La Riva</a:t>
            </a:r>
            <a:r>
              <a:rPr lang="es-ES" sz="10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14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000" b="1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Manzanilla Fina La Riva Bilbaína Alta. </a:t>
            </a:r>
            <a:r>
              <a:rPr lang="es-ES" sz="1200" i="1" dirty="0">
                <a:latin typeface="Rasa" panose="02020503060400000000" pitchFamily="18" charset="77"/>
              </a:rPr>
              <a:t>Bodegas De La Riva · </a:t>
            </a:r>
            <a:r>
              <a:rPr lang="es-ES" sz="1200" i="1" dirty="0" smtClean="0">
                <a:latin typeface="Rasa" panose="02020503060400000000" pitchFamily="18" charset="77"/>
              </a:rPr>
              <a:t>8,5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0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Manzanilla Pasada La Kika. </a:t>
            </a:r>
            <a:r>
              <a:rPr lang="es-ES" sz="1200" i="1" dirty="0">
                <a:latin typeface="Rasa" panose="02020503060400000000" pitchFamily="18" charset="77"/>
              </a:rPr>
              <a:t>Bodegas Yuste </a:t>
            </a:r>
            <a:r>
              <a:rPr lang="es-ES" sz="1200" i="1" dirty="0" smtClean="0">
                <a:latin typeface="Rasa" panose="02020503060400000000" pitchFamily="18" charset="77"/>
              </a:rPr>
              <a:t>· 10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Manzanilla 8/41. </a:t>
            </a:r>
            <a:r>
              <a:rPr lang="es-ES" sz="1200" i="1" dirty="0">
                <a:latin typeface="Rasa" panose="02020503060400000000" pitchFamily="18" charset="77"/>
              </a:rPr>
              <a:t>Alexander Jules · </a:t>
            </a:r>
            <a:r>
              <a:rPr lang="es-ES" sz="1200" i="1" dirty="0" smtClean="0">
                <a:latin typeface="Rasa" panose="02020503060400000000" pitchFamily="18" charset="77"/>
              </a:rPr>
              <a:t>14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Manzanilla Pasada Mar 7. </a:t>
            </a:r>
            <a:r>
              <a:rPr lang="es-ES" sz="1200" i="1" dirty="0">
                <a:latin typeface="Rasa" panose="02020503060400000000" pitchFamily="18" charset="77"/>
              </a:rPr>
              <a:t>Bodegas Mar 7 · 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r>
              <a:rPr lang="es-ES" sz="1200" dirty="0">
                <a:latin typeface="Rasa" panose="02020503060400000000" pitchFamily="18" charset="77"/>
              </a:rPr>
              <a:t> </a:t>
            </a:r>
          </a:p>
          <a:p>
            <a:r>
              <a:rPr lang="es-ES" sz="1200" b="1" dirty="0">
                <a:latin typeface="Rasa" panose="02020503060400000000" pitchFamily="18" charset="77"/>
              </a:rPr>
              <a:t>Manzanilla Pasada Maruja. </a:t>
            </a:r>
            <a:r>
              <a:rPr lang="es-ES" sz="1200" i="1" dirty="0">
                <a:latin typeface="Rasa" panose="02020503060400000000" pitchFamily="18" charset="77"/>
              </a:rPr>
              <a:t>Bodegas Juan Piñero · </a:t>
            </a:r>
            <a:r>
              <a:rPr lang="es-ES" sz="1200" i="1" dirty="0" smtClean="0">
                <a:latin typeface="Rasa" panose="02020503060400000000" pitchFamily="18" charset="77"/>
              </a:rPr>
              <a:t>15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DO. JEREZ-XÉRÈS-SHERRY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Fino Arroyuelo. </a:t>
            </a:r>
            <a:r>
              <a:rPr lang="es-ES" sz="1200" i="1" dirty="0">
                <a:latin typeface="Rasa" panose="02020503060400000000" pitchFamily="18" charset="77"/>
              </a:rPr>
              <a:t>Bodegas Primitivo Collantes · 5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latin typeface="Rasa" panose="02020503060400000000" pitchFamily="18" charset="77"/>
              </a:rPr>
              <a:t>		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A6596CD-88D2-8FC6-E0F0-74B5912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3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9110D61-A105-E94B-83E7-902A267CFBCA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GENEROSOS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D2029B3-0CB8-207D-C693-F159B487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0F141C33-FA0B-2EEE-1ADA-2E36D9BA1115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9B2B1E-5183-293D-FC4B-1504C106A77D}"/>
              </a:ext>
            </a:extLst>
          </p:cNvPr>
          <p:cNvSpPr txBox="1"/>
          <p:nvPr/>
        </p:nvSpPr>
        <p:spPr>
          <a:xfrm>
            <a:off x="963085" y="1498948"/>
            <a:ext cx="94156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Rasa" panose="02020503060400000000" pitchFamily="18" charset="77"/>
              </a:rPr>
              <a:t>DO. JEREZ-XÉRÈS-SHERRY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Amontillado Mar 7</a:t>
            </a:r>
            <a:r>
              <a:rPr lang="es-ES" sz="1000" i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Bodegas Mar 7 · 9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Amontillado </a:t>
            </a:r>
            <a:r>
              <a:rPr lang="es-ES" sz="1200" b="1" dirty="0" err="1">
                <a:latin typeface="Rasa" panose="02020503060400000000" pitchFamily="18" charset="77"/>
              </a:rPr>
              <a:t>Fossi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Bodegas Primitivo Collantes · 6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Amontillado 3/10. </a:t>
            </a:r>
            <a:r>
              <a:rPr lang="es-ES" sz="1200" i="1" dirty="0">
                <a:latin typeface="Rasa" panose="02020503060400000000" pitchFamily="18" charset="77"/>
              </a:rPr>
              <a:t>Alexander Jules · 12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Agostado Cortado. </a:t>
            </a:r>
            <a:r>
              <a:rPr lang="es-ES" sz="1200" i="1" dirty="0">
                <a:latin typeface="Rasa" panose="02020503060400000000" pitchFamily="18" charset="77"/>
              </a:rPr>
              <a:t>Bodegas Cota 45 · </a:t>
            </a:r>
            <a:r>
              <a:rPr lang="es-ES" sz="1200" i="1" dirty="0" smtClean="0">
                <a:latin typeface="Rasa" panose="02020503060400000000" pitchFamily="18" charset="77"/>
              </a:rPr>
              <a:t>14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Palo Cortado VOS Cayetano del Pino</a:t>
            </a:r>
            <a:r>
              <a:rPr lang="es-E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. </a:t>
            </a:r>
            <a:r>
              <a:rPr lang="es-ES" sz="1200" i="1" dirty="0" smtClean="0">
                <a:latin typeface="Rasa" panose="02020503060400000000" pitchFamily="18" charset="77"/>
              </a:rPr>
              <a:t>Cayetano del Pino &amp; </a:t>
            </a:r>
            <a:r>
              <a:rPr lang="es-ES" sz="1200" i="1" dirty="0" err="1" smtClean="0">
                <a:latin typeface="Rasa" panose="02020503060400000000" pitchFamily="18" charset="77"/>
              </a:rPr>
              <a:t>Cia</a:t>
            </a:r>
            <a:r>
              <a:rPr lang="es-ES" sz="1200" i="1" dirty="0" smtClean="0">
                <a:latin typeface="Rasa" panose="02020503060400000000" pitchFamily="18" charset="77"/>
              </a:rPr>
              <a:t> </a:t>
            </a:r>
            <a:r>
              <a:rPr lang="es-ES" sz="1200" i="1" dirty="0">
                <a:latin typeface="Rasa" panose="02020503060400000000" pitchFamily="18" charset="77"/>
              </a:rPr>
              <a:t>· </a:t>
            </a:r>
            <a:r>
              <a:rPr lang="es-ES" sz="1200" i="1" dirty="0" smtClean="0">
                <a:latin typeface="Rasa" panose="02020503060400000000" pitchFamily="18" charset="77"/>
              </a:rPr>
              <a:t>17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Oloroso Los Caireles. </a:t>
            </a:r>
            <a:r>
              <a:rPr lang="es-ES" sz="1200" i="1" dirty="0">
                <a:latin typeface="Rasa" panose="02020503060400000000" pitchFamily="18" charset="77"/>
              </a:rPr>
              <a:t>Bodegas Portales Pérez · 7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Oloroso VORS </a:t>
            </a:r>
            <a:r>
              <a:rPr lang="es-ES" sz="1200" b="1" dirty="0" err="1">
                <a:latin typeface="Rasa" panose="02020503060400000000" pitchFamily="18" charset="77"/>
              </a:rPr>
              <a:t>Juán</a:t>
            </a:r>
            <a:r>
              <a:rPr lang="es-ES" sz="1200" b="1" dirty="0">
                <a:latin typeface="Rasa" panose="02020503060400000000" pitchFamily="18" charset="77"/>
              </a:rPr>
              <a:t> Piñero. </a:t>
            </a:r>
            <a:r>
              <a:rPr lang="es-ES" sz="1200" i="1" dirty="0">
                <a:latin typeface="Rasa" panose="02020503060400000000" pitchFamily="18" charset="77"/>
              </a:rPr>
              <a:t>Bodegas Juan Piñero · </a:t>
            </a:r>
            <a:r>
              <a:rPr lang="es-ES" sz="1200" i="1" dirty="0" smtClean="0">
                <a:latin typeface="Rasa" panose="02020503060400000000" pitchFamily="18" charset="77"/>
              </a:rPr>
              <a:t>20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MONTILLA MORILES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Dorado Roble Viejo. </a:t>
            </a:r>
            <a:r>
              <a:rPr lang="es-ES" sz="1200" i="1" dirty="0">
                <a:latin typeface="Rasa" panose="02020503060400000000" pitchFamily="18" charset="77"/>
              </a:rPr>
              <a:t>Bodegas Gómez Nevado · 7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Pedro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A6596CD-88D2-8FC6-E0F0-74B5912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4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0B28878-296D-682B-7C8F-3B944CFA8720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GENEROSOS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50FA94-1002-B8C7-1D38-832CF15E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0EAD70D8-CFD2-BE79-B1C0-04D716EE87F3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GENEROSOS POR COPA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SHERRY WINES BY GLASS </a:t>
            </a:r>
            <a:r>
              <a:rPr lang="en-GB" sz="900" b="1" spc="50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 FORTIFIÉS AU VERRE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9B2B1E-5183-293D-FC4B-1504C106A77D}"/>
              </a:ext>
            </a:extLst>
          </p:cNvPr>
          <p:cNvSpPr txBox="1"/>
          <p:nvPr/>
        </p:nvSpPr>
        <p:spPr>
          <a:xfrm>
            <a:off x="972319" y="1485438"/>
            <a:ext cx="43735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Rasa" panose="02020503060400000000" pitchFamily="18" charset="77"/>
              </a:rPr>
              <a:t>VT CÁDIZ</a:t>
            </a:r>
          </a:p>
          <a:p>
            <a:endParaRPr lang="es-ES" sz="1200" dirty="0" smtClean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La Charanga Ancestral </a:t>
            </a:r>
            <a:r>
              <a:rPr lang="es-ES" sz="1200" b="1" dirty="0" smtClean="0">
                <a:latin typeface="Rasa" panose="02020503060400000000" pitchFamily="18" charset="77"/>
              </a:rPr>
              <a:t>2023. </a:t>
            </a:r>
            <a:r>
              <a:rPr lang="es-ES" sz="1200" i="1" dirty="0">
                <a:latin typeface="Rasa" panose="02020503060400000000" pitchFamily="18" charset="77"/>
              </a:rPr>
              <a:t>Alba Viticultores-Fernando Angulo · </a:t>
            </a:r>
            <a:r>
              <a:rPr lang="es-ES" sz="1200" i="1" dirty="0">
                <a:latin typeface="Rasa" panose="02020503060400000000" pitchFamily="18" charset="77"/>
              </a:rPr>
              <a:t>9</a:t>
            </a:r>
            <a:r>
              <a:rPr lang="es-ES" sz="1200" i="1" dirty="0" smtClean="0">
                <a:latin typeface="Rasa" panose="02020503060400000000" pitchFamily="18" charset="77"/>
              </a:rPr>
              <a:t>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dirty="0" smtClean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Confitero Ancestral. </a:t>
            </a:r>
            <a:r>
              <a:rPr lang="es-ES" sz="1200" i="1" dirty="0">
                <a:latin typeface="Rasa" panose="02020503060400000000" pitchFamily="18" charset="77"/>
              </a:rPr>
              <a:t>Alba Viticultores-Fernando Angulo · </a:t>
            </a:r>
            <a:r>
              <a:rPr lang="es-ES" sz="1200" i="1" dirty="0" smtClean="0">
                <a:latin typeface="Rasa" panose="02020503060400000000" pitchFamily="18" charset="77"/>
              </a:rPr>
              <a:t>95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dirty="0" smtClean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Forlong</a:t>
            </a:r>
            <a:r>
              <a:rPr lang="es-ES" sz="1200" b="1" dirty="0">
                <a:latin typeface="Rasa" panose="02020503060400000000" pitchFamily="18" charset="77"/>
              </a:rPr>
              <a:t> Burbujas. </a:t>
            </a:r>
            <a:r>
              <a:rPr lang="es-ES" sz="1200" i="1" dirty="0">
                <a:latin typeface="Rasa" panose="02020503060400000000" pitchFamily="18" charset="77"/>
              </a:rPr>
              <a:t>Bodegas </a:t>
            </a:r>
            <a:r>
              <a:rPr lang="es-ES" sz="1200" i="1" dirty="0" err="1">
                <a:latin typeface="Rasa" panose="02020503060400000000" pitchFamily="18" charset="77"/>
              </a:rPr>
              <a:t>Forlong</a:t>
            </a:r>
            <a:r>
              <a:rPr lang="es-ES" sz="1200" i="1" dirty="0">
                <a:latin typeface="Rasa" panose="02020503060400000000" pitchFamily="18" charset="77"/>
              </a:rPr>
              <a:t> · 45</a:t>
            </a:r>
          </a:p>
          <a:p>
            <a:pPr algn="just"/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El Corregidor 2020. </a:t>
            </a:r>
            <a:r>
              <a:rPr lang="es-ES" sz="1200" i="1" dirty="0">
                <a:latin typeface="Rasa" panose="02020503060400000000" pitchFamily="18" charset="77"/>
              </a:rPr>
              <a:t>Bodegas Luis   72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pPr algn="just"/>
            <a:endParaRPr lang="es-ES" sz="1200" b="1" dirty="0">
              <a:latin typeface="Rasa" panose="02020503060400000000" pitchFamily="18" charset="77"/>
            </a:endParaRPr>
          </a:p>
          <a:p>
            <a:pPr algn="just"/>
            <a:endParaRPr lang="es-ES" sz="1200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AUSTRIA</a:t>
            </a:r>
          </a:p>
          <a:p>
            <a:pPr algn="just"/>
            <a:endParaRPr lang="es-ES" sz="1200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Claus </a:t>
            </a:r>
            <a:r>
              <a:rPr lang="es-ES" sz="1200" b="1" dirty="0" err="1">
                <a:latin typeface="Rasa" panose="02020503060400000000" pitchFamily="18" charset="77"/>
              </a:rPr>
              <a:t>Preisignier</a:t>
            </a:r>
            <a:r>
              <a:rPr lang="es-ES" sz="1200" b="1" dirty="0">
                <a:latin typeface="Rasa" panose="02020503060400000000" pitchFamily="18" charset="77"/>
              </a:rPr>
              <a:t> Ancestral St. Laurent. </a:t>
            </a:r>
            <a:r>
              <a:rPr lang="es-ES" sz="1200" i="1" dirty="0">
                <a:latin typeface="Rasa" panose="02020503060400000000" pitchFamily="18" charset="77"/>
              </a:rPr>
              <a:t>Claus </a:t>
            </a:r>
            <a:r>
              <a:rPr lang="es-ES" sz="1200" i="1" dirty="0" err="1">
                <a:latin typeface="Rasa" panose="02020503060400000000" pitchFamily="18" charset="77"/>
              </a:rPr>
              <a:t>Preisignier</a:t>
            </a:r>
            <a:r>
              <a:rPr lang="es-ES" sz="1200" i="1" dirty="0">
                <a:latin typeface="Rasa" panose="02020503060400000000" pitchFamily="18" charset="77"/>
              </a:rPr>
              <a:t>  · 58</a:t>
            </a:r>
          </a:p>
          <a:p>
            <a:pPr algn="just"/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Saint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Laurant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200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 </a:t>
            </a:r>
            <a:endParaRPr lang="es-ES" sz="1000" i="1" dirty="0">
              <a:latin typeface="Rasa" panose="02020503060400000000" pitchFamily="18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A6596CD-88D2-8FC6-E0F0-74B5912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FD73-B96D-6C42-B54D-AFEEE55A18F6}" type="slidenum">
              <a:rPr lang="es-ES" smtClean="0"/>
              <a:t>5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7BE823-4298-547D-58E7-B3684F6FC8D2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ESPUMOSOS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E42EF2-6BB1-5613-E833-716C50D05B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3C660AC0-4830-7ABF-1417-7A41C9133900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6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63552" y="1478079"/>
            <a:ext cx="42909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Rasa" panose="02020503060400000000" pitchFamily="18" charset="77"/>
              </a:rPr>
              <a:t>CHAMPAGNE</a:t>
            </a:r>
          </a:p>
          <a:p>
            <a:pPr algn="just"/>
            <a:endParaRPr lang="es-ES" sz="800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 err="1">
                <a:latin typeface="Rasa" panose="02020503060400000000" pitchFamily="18" charset="77"/>
              </a:rPr>
              <a:t>L´Overture</a:t>
            </a:r>
            <a:r>
              <a:rPr lang="es-ES" sz="1200" b="1" dirty="0">
                <a:latin typeface="Rasa" panose="02020503060400000000" pitchFamily="18" charset="77"/>
              </a:rPr>
              <a:t> Premier </a:t>
            </a:r>
            <a:r>
              <a:rPr lang="es-ES" sz="1200" b="1" dirty="0" err="1">
                <a:latin typeface="Rasa" panose="02020503060400000000" pitchFamily="18" charset="77"/>
              </a:rPr>
              <a:t>Cru</a:t>
            </a:r>
            <a:r>
              <a:rPr lang="es-ES" sz="1000" b="1" dirty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Frederic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Savart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105</a:t>
            </a:r>
            <a:r>
              <a:rPr lang="es-ES" sz="1200" i="1" dirty="0" smtClean="0">
                <a:latin typeface="Rasa" panose="02020503060400000000" pitchFamily="18" charset="77"/>
              </a:rPr>
              <a:t>                                                                                                                                                                  </a:t>
            </a:r>
            <a:endParaRPr lang="es-ES" sz="1200" i="1" dirty="0">
              <a:latin typeface="Rasa" panose="02020503060400000000" pitchFamily="18" charset="77"/>
            </a:endParaRPr>
          </a:p>
          <a:p>
            <a:pPr algn="just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pPr algn="just"/>
            <a:endParaRPr lang="es-ES" sz="1000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Les 3 </a:t>
            </a:r>
            <a:r>
              <a:rPr lang="es-ES" sz="1200" b="1" dirty="0" err="1">
                <a:latin typeface="Rasa" panose="02020503060400000000" pitchFamily="18" charset="77"/>
              </a:rPr>
              <a:t>Terroirs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Millésimé</a:t>
            </a:r>
            <a:r>
              <a:rPr lang="es-ES" sz="1200" b="1" dirty="0">
                <a:latin typeface="Rasa" panose="02020503060400000000" pitchFamily="18" charset="77"/>
              </a:rPr>
              <a:t> Extra </a:t>
            </a:r>
            <a:r>
              <a:rPr lang="es-ES" sz="1200" b="1" dirty="0" err="1">
                <a:latin typeface="Rasa" panose="02020503060400000000" pitchFamily="18" charset="77"/>
              </a:rPr>
              <a:t>Brut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Michel </a:t>
            </a:r>
            <a:r>
              <a:rPr lang="es-ES" sz="1200" i="1" dirty="0" err="1">
                <a:latin typeface="Rasa" panose="02020503060400000000" pitchFamily="18" charset="77"/>
              </a:rPr>
              <a:t>Gonet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99</a:t>
            </a:r>
            <a:endParaRPr lang="es-ES" sz="1200" i="1" dirty="0">
              <a:latin typeface="Rasa" panose="02020503060400000000" pitchFamily="18" charset="77"/>
            </a:endParaRPr>
          </a:p>
          <a:p>
            <a:pPr algn="just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Chardonnay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  </a:t>
            </a:r>
          </a:p>
          <a:p>
            <a:pPr algn="just"/>
            <a:endParaRPr lang="es-ES" sz="1000" b="1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Les </a:t>
            </a:r>
            <a:r>
              <a:rPr lang="es-ES" sz="1200" b="1" dirty="0" err="1">
                <a:latin typeface="Rasa" panose="02020503060400000000" pitchFamily="18" charset="77"/>
              </a:rPr>
              <a:t>Vignes</a:t>
            </a:r>
            <a:r>
              <a:rPr lang="es-ES" sz="1200" b="1" dirty="0">
                <a:latin typeface="Rasa" panose="02020503060400000000" pitchFamily="18" charset="77"/>
              </a:rPr>
              <a:t> de </a:t>
            </a:r>
            <a:r>
              <a:rPr lang="es-ES" sz="1200" b="1" dirty="0" err="1">
                <a:latin typeface="Rasa" panose="02020503060400000000" pitchFamily="18" charset="77"/>
              </a:rPr>
              <a:t>Montgueux</a:t>
            </a:r>
            <a:r>
              <a:rPr lang="es-ES" sz="1200" b="1" dirty="0">
                <a:latin typeface="Rasa" panose="02020503060400000000" pitchFamily="18" charset="77"/>
              </a:rPr>
              <a:t> Extra </a:t>
            </a:r>
            <a:r>
              <a:rPr lang="es-ES" sz="1200" b="1" dirty="0" err="1">
                <a:latin typeface="Rasa" panose="02020503060400000000" pitchFamily="18" charset="77"/>
              </a:rPr>
              <a:t>Brut</a:t>
            </a:r>
            <a:r>
              <a:rPr lang="es-ES" sz="1200" b="1" dirty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Jaques </a:t>
            </a:r>
            <a:r>
              <a:rPr lang="es-ES" sz="1200" i="1" dirty="0" err="1">
                <a:latin typeface="Rasa" panose="02020503060400000000" pitchFamily="18" charset="77"/>
              </a:rPr>
              <a:t>Lassaigne</a:t>
            </a:r>
            <a:r>
              <a:rPr lang="es-ES" sz="1200" i="1" dirty="0">
                <a:latin typeface="Rasa" panose="02020503060400000000" pitchFamily="18" charset="77"/>
              </a:rPr>
              <a:t>  · 105</a:t>
            </a:r>
          </a:p>
          <a:p>
            <a:pPr algn="just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Chardonnay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pPr algn="just"/>
            <a:endParaRPr lang="es-ES" sz="1000" i="1" dirty="0"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ADN de </a:t>
            </a:r>
            <a:r>
              <a:rPr lang="es-ES" sz="1200" b="1" dirty="0" err="1">
                <a:latin typeface="Rasa" panose="02020503060400000000" pitchFamily="18" charset="77"/>
              </a:rPr>
              <a:t>Meunier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Brut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Nature</a:t>
            </a:r>
            <a:r>
              <a:rPr lang="es-ES" sz="1200" i="1" dirty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Christophe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Mignon</a:t>
            </a:r>
            <a:r>
              <a:rPr lang="es-ES" sz="1200" i="1" dirty="0">
                <a:latin typeface="Rasa" panose="02020503060400000000" pitchFamily="18" charset="77"/>
              </a:rPr>
              <a:t> · </a:t>
            </a:r>
            <a:r>
              <a:rPr lang="es-ES" sz="1200" i="1" dirty="0" smtClean="0">
                <a:latin typeface="Rasa" panose="02020503060400000000" pitchFamily="18" charset="77"/>
              </a:rPr>
              <a:t>101</a:t>
            </a:r>
            <a:endParaRPr lang="es-ES" sz="1200" i="1" dirty="0">
              <a:latin typeface="Rasa" panose="02020503060400000000" pitchFamily="18" charset="77"/>
            </a:endParaRPr>
          </a:p>
          <a:p>
            <a:pPr algn="just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Petit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Meunier</a:t>
            </a:r>
            <a:endParaRPr lang="es-E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pPr algn="just"/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pPr algn="just"/>
            <a:r>
              <a:rPr lang="es-ES" sz="1200" b="1" dirty="0">
                <a:latin typeface="Rasa" panose="02020503060400000000" pitchFamily="18" charset="77"/>
              </a:rPr>
              <a:t>Origines </a:t>
            </a:r>
            <a:r>
              <a:rPr lang="es-ES" sz="1200" b="1" dirty="0" err="1">
                <a:latin typeface="Rasa" panose="02020503060400000000" pitchFamily="18" charset="77"/>
              </a:rPr>
              <a:t>Brut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Nature</a:t>
            </a:r>
            <a:r>
              <a:rPr lang="es-ES" sz="1000" i="1" dirty="0" smtClean="0">
                <a:latin typeface="Rasa" panose="02020503060400000000" pitchFamily="18" charset="77"/>
              </a:rPr>
              <a:t>. </a:t>
            </a:r>
            <a:r>
              <a:rPr lang="es-ES" sz="1200" i="1" dirty="0">
                <a:latin typeface="Rasa" panose="02020503060400000000" pitchFamily="18" charset="77"/>
              </a:rPr>
              <a:t>Salima &amp; Alain </a:t>
            </a:r>
            <a:r>
              <a:rPr lang="es-ES" sz="1200" i="1" dirty="0" err="1">
                <a:latin typeface="Rasa" panose="02020503060400000000" pitchFamily="18" charset="77"/>
              </a:rPr>
              <a:t>Cordeuil</a:t>
            </a:r>
            <a:r>
              <a:rPr lang="es-ES" sz="1200" i="1" dirty="0">
                <a:latin typeface="Rasa" panose="02020503060400000000" pitchFamily="18" charset="77"/>
              </a:rPr>
              <a:t> · 94</a:t>
            </a:r>
          </a:p>
          <a:p>
            <a:pPr algn="just"/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Chardonnay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Pinot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 </a:t>
            </a:r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Noir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pPr algn="just"/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815B60F-C59B-B02F-39CC-81967E13A960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ESPUMOSOS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BLANCOS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4355F16-900D-E0F7-BBDC-BD1CD2958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A0F85D7-2CCD-11BF-8834-B216318C947B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000" y="1484913"/>
            <a:ext cx="4830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Rasa" panose="02020503060400000000" pitchFamily="18" charset="77"/>
              </a:rPr>
              <a:t>VT </a:t>
            </a:r>
            <a:r>
              <a:rPr lang="es-ES" sz="1200" b="1" dirty="0">
                <a:latin typeface="Rasa" panose="02020503060400000000" pitchFamily="18" charset="77"/>
              </a:rPr>
              <a:t>CÁDIZ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Confitero Orange Ancestral 2016. </a:t>
            </a:r>
            <a:r>
              <a:rPr lang="es-ES" sz="1200" i="1" dirty="0">
                <a:latin typeface="Rasa" panose="02020503060400000000" pitchFamily="18" charset="77"/>
              </a:rPr>
              <a:t>Alba Viticultores-Fernando Angulo · 72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r>
              <a:rPr lang="es-ES" sz="1200" i="1" dirty="0">
                <a:latin typeface="Rasa" panose="02020503060400000000" pitchFamily="18" charset="77"/>
              </a:rPr>
              <a:t>								</a:t>
            </a:r>
            <a:endParaRPr lang="es-ES" sz="1200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9C6C70A-6FF6-E76D-4C05-3A8DE99F9DAD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ESPUMOSOS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 smtClean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NARANJA</a:t>
            </a:r>
            <a:endParaRPr lang="es-ES" sz="1400" b="1" dirty="0">
              <a:latin typeface="Karma Bold" panose="02000000000000000000" pitchFamily="2" charset="0"/>
              <a:ea typeface="Arial MT"/>
              <a:cs typeface="Karma Bold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1397FB6-F18E-4E78-E881-0543FBD4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AC3B8DA-2E8C-7D13-118E-8A94EFC34105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9C6C70A-6FF6-E76D-4C05-3A8DE99F9DAD}"/>
              </a:ext>
            </a:extLst>
          </p:cNvPr>
          <p:cNvSpPr txBox="1"/>
          <p:nvPr/>
        </p:nvSpPr>
        <p:spPr>
          <a:xfrm>
            <a:off x="963084" y="3509770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ESPUMOSOS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 smtClean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ROSADOS</a:t>
            </a:r>
            <a:endParaRPr lang="es-ES" sz="1400" b="1" dirty="0">
              <a:latin typeface="Karma Bold" panose="02000000000000000000" pitchFamily="2" charset="0"/>
              <a:ea typeface="Arial MT"/>
              <a:cs typeface="Karma Bold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63084" y="4438938"/>
            <a:ext cx="47988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VT CÁDIZ</a:t>
            </a:r>
          </a:p>
          <a:p>
            <a:endParaRPr lang="es-ES" sz="1000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Confitero Rosado 2015. </a:t>
            </a:r>
            <a:r>
              <a:rPr lang="es-ES" sz="1200" i="1" dirty="0">
                <a:latin typeface="Rasa" panose="02020503060400000000" pitchFamily="18" charset="77"/>
              </a:rPr>
              <a:t>Alba Viticultores-Fernando  · 65</a:t>
            </a:r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Palomino</a:t>
            </a:r>
          </a:p>
          <a:p>
            <a:endParaRPr lang="es-ES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MÁLAGA</a:t>
            </a:r>
          </a:p>
          <a:p>
            <a:endParaRPr lang="es-ES" sz="1000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Coche Discoteca. </a:t>
            </a:r>
            <a:r>
              <a:rPr lang="es-ES" sz="1200" i="1" dirty="0">
                <a:latin typeface="Rasa" panose="02020503060400000000" pitchFamily="18" charset="77"/>
              </a:rPr>
              <a:t>Samuel </a:t>
            </a:r>
            <a:r>
              <a:rPr lang="es-ES" sz="1200" i="1" dirty="0" err="1">
                <a:latin typeface="Rasa" panose="02020503060400000000" pitchFamily="18" charset="77"/>
              </a:rPr>
              <a:t>Párraga</a:t>
            </a:r>
            <a:r>
              <a:rPr lang="es-ES" sz="1200" i="1" dirty="0">
                <a:latin typeface="Rasa" panose="02020503060400000000" pitchFamily="18" charset="77"/>
              </a:rPr>
              <a:t> y Viña Niebla · </a:t>
            </a:r>
            <a:r>
              <a:rPr lang="es-ES" sz="1200" i="1" dirty="0" smtClean="0">
                <a:latin typeface="Rasa" panose="02020503060400000000" pitchFamily="18" charset="77"/>
              </a:rPr>
              <a:t>40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Pedro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Ximénez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, Moscatel, Tempranillo,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Vigiriego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	</a:t>
            </a:r>
          </a:p>
          <a:p>
            <a:endParaRPr lang="es-ES" sz="1000" b="1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00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D3D60C-3B49-5027-2C26-A40B32E23BC1}"/>
              </a:ext>
            </a:extLst>
          </p:cNvPr>
          <p:cNvSpPr txBox="1"/>
          <p:nvPr/>
        </p:nvSpPr>
        <p:spPr>
          <a:xfrm>
            <a:off x="3042444" y="-988255"/>
            <a:ext cx="3784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200" b="1" dirty="0">
                <a:solidFill>
                  <a:srgbClr val="808080"/>
                </a:solidFill>
                <a:latin typeface="Cambria" panose="02040503050406030204" pitchFamily="18" charset="0"/>
                <a:ea typeface="Arial MT"/>
                <a:cs typeface="Arial MT"/>
              </a:rPr>
              <a:t>ESPUMOSOS</a:t>
            </a:r>
            <a:endParaRPr lang="es-ES" sz="1200" dirty="0">
              <a:latin typeface="Arial MT"/>
              <a:ea typeface="Arial MT"/>
              <a:cs typeface="Arial MT"/>
            </a:endParaRPr>
          </a:p>
          <a:p>
            <a:pPr marL="12699">
              <a:spcBef>
                <a:spcPts val="630"/>
              </a:spcBef>
            </a:pP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SPARKLING WINES   –  </a:t>
            </a:r>
            <a:r>
              <a:rPr lang="en-GB" sz="900" b="1" spc="45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900" b="1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VINS MOUSSEUX</a:t>
            </a:r>
            <a:endParaRPr lang="es-ES" sz="9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2B2CDC0-A682-E1F4-D555-5204F1C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</p:spPr>
        <p:txBody>
          <a:bodyPr/>
          <a:lstStyle/>
          <a:p>
            <a:fld id="{376BFD73-B96D-6C42-B54D-AFEEE55A18F6}" type="slidenum">
              <a:rPr lang="es-ES" smtClean="0"/>
              <a:t>8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DF5F52-49AE-621D-9F31-AF1D1578B213}"/>
              </a:ext>
            </a:extLst>
          </p:cNvPr>
          <p:cNvSpPr txBox="1"/>
          <p:nvPr/>
        </p:nvSpPr>
        <p:spPr>
          <a:xfrm>
            <a:off x="947899" y="1484913"/>
            <a:ext cx="43980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Rasa" panose="02020503060400000000" pitchFamily="18" charset="77"/>
              </a:rPr>
              <a:t>VT</a:t>
            </a:r>
            <a:r>
              <a:rPr lang="es-ES" sz="1000" b="1" dirty="0">
                <a:latin typeface="Rasa" panose="02020503060400000000" pitchFamily="18" charset="77"/>
              </a:rPr>
              <a:t> </a:t>
            </a:r>
            <a:r>
              <a:rPr lang="es-ES" sz="1200" b="1" dirty="0">
                <a:latin typeface="Rasa" panose="02020503060400000000" pitchFamily="18" charset="77"/>
              </a:rPr>
              <a:t>MURCIA</a:t>
            </a:r>
          </a:p>
          <a:p>
            <a:endParaRPr lang="es-ES" sz="1200" dirty="0">
              <a:latin typeface="Rasa" panose="02020503060400000000" pitchFamily="18" charset="77"/>
            </a:endParaRPr>
          </a:p>
          <a:p>
            <a:r>
              <a:rPr lang="es-ES" sz="1200" b="1" dirty="0" err="1">
                <a:latin typeface="Rasa" panose="02020503060400000000" pitchFamily="18" charset="77"/>
              </a:rPr>
              <a:t>Bizarria</a:t>
            </a:r>
            <a:r>
              <a:rPr lang="es-ES" sz="1200" b="1" dirty="0">
                <a:latin typeface="Rasa" panose="02020503060400000000" pitchFamily="18" charset="77"/>
              </a:rPr>
              <a:t> King Ancestral 2020</a:t>
            </a:r>
            <a:r>
              <a:rPr lang="es-ES" sz="1200" i="1" dirty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Bizarria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Wines</a:t>
            </a:r>
            <a:r>
              <a:rPr lang="es-ES" sz="1200" i="1" dirty="0">
                <a:latin typeface="Rasa" panose="02020503060400000000" pitchFamily="18" charset="77"/>
              </a:rPr>
              <a:t> · 39</a:t>
            </a:r>
          </a:p>
          <a:p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Forcallat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DO</a:t>
            </a:r>
            <a:r>
              <a:rPr lang="es-ES" sz="1000" b="1" dirty="0" smtClean="0">
                <a:latin typeface="Rasa" panose="02020503060400000000" pitchFamily="18" charset="77"/>
              </a:rPr>
              <a:t> </a:t>
            </a:r>
            <a:r>
              <a:rPr lang="es-ES" sz="1200" b="1" dirty="0">
                <a:latin typeface="Rasa" panose="02020503060400000000" pitchFamily="18" charset="77"/>
              </a:rPr>
              <a:t>VALENCIA</a:t>
            </a:r>
          </a:p>
          <a:p>
            <a:endParaRPr lang="es-ES" sz="1200" b="1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Les </a:t>
            </a:r>
            <a:r>
              <a:rPr lang="es-ES" sz="1200" b="1" dirty="0" err="1">
                <a:latin typeface="Rasa" panose="02020503060400000000" pitchFamily="18" charset="77"/>
              </a:rPr>
              <a:t>Danses</a:t>
            </a:r>
            <a:r>
              <a:rPr lang="es-ES" sz="1200" b="1" dirty="0">
                <a:latin typeface="Rasa" panose="02020503060400000000" pitchFamily="18" charset="77"/>
              </a:rPr>
              <a:t> Ancestral </a:t>
            </a:r>
            <a:r>
              <a:rPr lang="es-ES" sz="1200" b="1" dirty="0" smtClean="0">
                <a:latin typeface="Rasa" panose="02020503060400000000" pitchFamily="18" charset="77"/>
              </a:rPr>
              <a:t>2022. </a:t>
            </a:r>
            <a:r>
              <a:rPr lang="es-ES" sz="1200" i="1" dirty="0" err="1">
                <a:latin typeface="Rasa" panose="02020503060400000000" pitchFamily="18" charset="77"/>
              </a:rPr>
              <a:t>Celler</a:t>
            </a:r>
            <a:r>
              <a:rPr lang="es-ES" sz="1200" i="1" dirty="0">
                <a:latin typeface="Rasa" panose="02020503060400000000" pitchFamily="18" charset="77"/>
              </a:rPr>
              <a:t> del </a:t>
            </a:r>
            <a:r>
              <a:rPr lang="es-ES" sz="1200" i="1" dirty="0" err="1">
                <a:latin typeface="Rasa" panose="02020503060400000000" pitchFamily="18" charset="77"/>
              </a:rPr>
              <a:t>Roure</a:t>
            </a:r>
            <a:r>
              <a:rPr lang="es-ES" sz="1200" i="1" dirty="0">
                <a:latin typeface="Rasa" panose="02020503060400000000" pitchFamily="18" charset="77"/>
              </a:rPr>
              <a:t> · 42</a:t>
            </a:r>
          </a:p>
          <a:p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Mandó</a:t>
            </a:r>
          </a:p>
          <a:p>
            <a:endParaRPr lang="es-ES" sz="1200" i="1" dirty="0" smtClean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DO PENEDÉS</a:t>
            </a: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Rosé </a:t>
            </a:r>
            <a:r>
              <a:rPr lang="es-ES" sz="1200" b="1" dirty="0" err="1">
                <a:latin typeface="Rasa" panose="02020503060400000000" pitchFamily="18" charset="77"/>
              </a:rPr>
              <a:t>Clos</a:t>
            </a:r>
            <a:r>
              <a:rPr lang="es-ES" sz="1200" b="1" dirty="0">
                <a:latin typeface="Rasa" panose="02020503060400000000" pitchFamily="18" charset="77"/>
              </a:rPr>
              <a:t> </a:t>
            </a:r>
            <a:r>
              <a:rPr lang="es-ES" sz="1200" b="1" dirty="0" err="1">
                <a:latin typeface="Rasa" panose="02020503060400000000" pitchFamily="18" charset="77"/>
              </a:rPr>
              <a:t>Lentiscus</a:t>
            </a:r>
            <a:r>
              <a:rPr lang="es-ES" sz="1200" b="1" dirty="0">
                <a:latin typeface="Rasa" panose="02020503060400000000" pitchFamily="18" charset="77"/>
              </a:rPr>
              <a:t> N 41 2017</a:t>
            </a:r>
            <a:r>
              <a:rPr lang="es-ES" sz="1200" i="1" dirty="0" smtClean="0">
                <a:latin typeface="Rasa" panose="02020503060400000000" pitchFamily="18" charset="77"/>
              </a:rPr>
              <a:t>. </a:t>
            </a:r>
            <a:r>
              <a:rPr lang="es-ES" sz="1200" i="1" dirty="0" err="1">
                <a:latin typeface="Rasa" panose="02020503060400000000" pitchFamily="18" charset="77"/>
              </a:rPr>
              <a:t>Clos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err="1">
                <a:latin typeface="Rasa" panose="02020503060400000000" pitchFamily="18" charset="77"/>
              </a:rPr>
              <a:t>Lentiscus</a:t>
            </a:r>
            <a:r>
              <a:rPr lang="es-ES" sz="1200" i="1" dirty="0">
                <a:latin typeface="Rasa" panose="02020503060400000000" pitchFamily="18" charset="77"/>
              </a:rPr>
              <a:t> </a:t>
            </a:r>
            <a:r>
              <a:rPr lang="es-ES" sz="1200" i="1" dirty="0" smtClean="0">
                <a:latin typeface="Rasa" panose="02020503060400000000" pitchFamily="18" charset="77"/>
              </a:rPr>
              <a:t>· 46</a:t>
            </a:r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Sams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ó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200" b="1" dirty="0" smtClean="0">
              <a:latin typeface="Rasa" panose="02020503060400000000" pitchFamily="18" charset="77"/>
            </a:endParaRPr>
          </a:p>
          <a:p>
            <a:endParaRPr lang="es-ES" sz="1200" b="1" dirty="0">
              <a:latin typeface="Rasa" panose="02020503060400000000" pitchFamily="18" charset="77"/>
            </a:endParaRPr>
          </a:p>
          <a:p>
            <a:r>
              <a:rPr lang="es-ES" sz="1200" b="1" dirty="0" smtClean="0">
                <a:latin typeface="Rasa" panose="02020503060400000000" pitchFamily="18" charset="77"/>
              </a:rPr>
              <a:t>BEAUJOLAIS</a:t>
            </a:r>
            <a:endParaRPr lang="es-ES" sz="1200" b="1" dirty="0">
              <a:latin typeface="Rasa" panose="02020503060400000000" pitchFamily="18" charset="77"/>
            </a:endParaRPr>
          </a:p>
          <a:p>
            <a:endParaRPr lang="es-ES" sz="1200" i="1" dirty="0">
              <a:latin typeface="Rasa" panose="02020503060400000000" pitchFamily="18" charset="77"/>
            </a:endParaRPr>
          </a:p>
          <a:p>
            <a:r>
              <a:rPr lang="es-ES" sz="1200" b="1" dirty="0">
                <a:latin typeface="Rasa" panose="02020503060400000000" pitchFamily="18" charset="77"/>
              </a:rPr>
              <a:t>Festejar 2022 Ancestral.</a:t>
            </a:r>
            <a:r>
              <a:rPr lang="es-ES" sz="1000" dirty="0">
                <a:latin typeface="Rasa" panose="02020503060400000000" pitchFamily="18" charset="77"/>
              </a:rPr>
              <a:t> </a:t>
            </a:r>
            <a:r>
              <a:rPr lang="es-ES" sz="1200" i="1" dirty="0">
                <a:latin typeface="Rasa" panose="02020503060400000000" pitchFamily="18" charset="77"/>
              </a:rPr>
              <a:t>Patrick </a:t>
            </a:r>
            <a:r>
              <a:rPr lang="es-ES" sz="1200" i="1" dirty="0" err="1">
                <a:latin typeface="Rasa" panose="02020503060400000000" pitchFamily="18" charset="77"/>
              </a:rPr>
              <a:t>Bouju</a:t>
            </a:r>
            <a:r>
              <a:rPr lang="es-ES" sz="1200" i="1" dirty="0">
                <a:latin typeface="Rasa" panose="02020503060400000000" pitchFamily="18" charset="77"/>
              </a:rPr>
              <a:t> · 43	</a:t>
            </a:r>
          </a:p>
          <a:p>
            <a:pPr algn="just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asa" panose="02020503060400000000" pitchFamily="18" charset="77"/>
              </a:rPr>
              <a:t>Gamay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  <a:p>
            <a:endParaRPr lang="es-ES" sz="1000" dirty="0">
              <a:latin typeface="Rasa" panose="02020503060400000000" pitchFamily="18" charset="77"/>
            </a:endParaRPr>
          </a:p>
          <a:p>
            <a:endParaRPr lang="es-ES" sz="1000" i="1" dirty="0">
              <a:latin typeface="Rasa" panose="02020503060400000000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1B2B15-9598-4809-D4CD-553C53AB1AFA}"/>
              </a:ext>
            </a:extLst>
          </p:cNvPr>
          <p:cNvSpPr txBox="1"/>
          <p:nvPr/>
        </p:nvSpPr>
        <p:spPr>
          <a:xfrm>
            <a:off x="9754918" y="1439194"/>
            <a:ext cx="45719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Tiempos Headline Regular" panose="02020503060303060403" pitchFamily="18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478AF8D-A625-8538-4DB5-9694EDE3C31A}"/>
              </a:ext>
            </a:extLst>
          </p:cNvPr>
          <p:cNvSpPr txBox="1"/>
          <p:nvPr/>
        </p:nvSpPr>
        <p:spPr>
          <a:xfrm>
            <a:off x="963084" y="481885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VINOS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ESPUMOSOS</a:t>
            </a:r>
            <a:r>
              <a:rPr lang="es-ES" sz="1400" b="1" dirty="0">
                <a:latin typeface="Karma" panose="02000000000000000000" pitchFamily="2" charset="77"/>
                <a:ea typeface="Arial MT"/>
                <a:cs typeface="Karma" panose="02000000000000000000" pitchFamily="2" charset="77"/>
              </a:rPr>
              <a:t> </a:t>
            </a:r>
            <a:r>
              <a:rPr lang="es-ES" sz="1400" b="1" dirty="0">
                <a:latin typeface="Karma Bold" panose="02000000000000000000" pitchFamily="2" charset="0"/>
                <a:ea typeface="Arial MT"/>
                <a:cs typeface="Karma Bold" panose="02000000000000000000" pitchFamily="2" charset="0"/>
              </a:rPr>
              <a:t>ROSADOS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D7A8EBF-419C-7CA8-840E-DB7B42234E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9451512" y="340669"/>
            <a:ext cx="737786" cy="74677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CAA44B87-0048-6674-0F1D-BE9592FBECFF}"/>
              </a:ext>
            </a:extLst>
          </p:cNvPr>
          <p:cNvCxnSpPr>
            <a:cxnSpLocks/>
          </p:cNvCxnSpPr>
          <p:nvPr/>
        </p:nvCxnSpPr>
        <p:spPr>
          <a:xfrm>
            <a:off x="9807879" y="1553593"/>
            <a:ext cx="12526" cy="4847207"/>
          </a:xfrm>
          <a:prstGeom prst="line">
            <a:avLst/>
          </a:prstGeom>
          <a:ln>
            <a:solidFill>
              <a:schemeClr val="bg2">
                <a:lumMod val="50000"/>
                <a:alpha val="3018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180289</TotalTime>
  <Words>1706</Words>
  <Application>Microsoft Office PowerPoint</Application>
  <PresentationFormat>Personalizado</PresentationFormat>
  <Paragraphs>728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Arial MT</vt:lpstr>
      <vt:lpstr>Calibri</vt:lpstr>
      <vt:lpstr>Calibri Light</vt:lpstr>
      <vt:lpstr>Cambria</vt:lpstr>
      <vt:lpstr>Karma</vt:lpstr>
      <vt:lpstr>Karma Bold</vt:lpstr>
      <vt:lpstr>Rasa</vt:lpstr>
      <vt:lpstr>Tiempos Headline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GOMA Brand Narratives</dc:creator>
  <cp:lastModifiedBy>Cuenta Microsoft</cp:lastModifiedBy>
  <cp:revision>223</cp:revision>
  <cp:lastPrinted>2025-03-28T12:26:17Z</cp:lastPrinted>
  <dcterms:created xsi:type="dcterms:W3CDTF">2024-03-15T09:40:07Z</dcterms:created>
  <dcterms:modified xsi:type="dcterms:W3CDTF">2025-04-11T14:22:10Z</dcterms:modified>
</cp:coreProperties>
</file>